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2" r:id="rId3"/>
    <p:sldId id="283" r:id="rId4"/>
    <p:sldId id="258" r:id="rId5"/>
    <p:sldId id="259" r:id="rId6"/>
    <p:sldId id="278"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80" r:id="rId23"/>
    <p:sldId id="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a:srgbClr val="006600"/>
    <a:srgbClr val="0000D6"/>
    <a:srgbClr val="2F2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6" d="100"/>
          <a:sy n="86" d="100"/>
        </p:scale>
        <p:origin x="564" y="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102B831-0A2F-4084-86B8-8BF768E809B6}"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3827155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102B831-0A2F-4084-86B8-8BF768E809B6}"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23027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102B831-0A2F-4084-86B8-8BF768E809B6}"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1170630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053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102B831-0A2F-4084-86B8-8BF768E809B6}"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2544819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102B831-0A2F-4084-86B8-8BF768E809B6}"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2997878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102B831-0A2F-4084-86B8-8BF768E809B6}"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4284746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102B831-0A2F-4084-86B8-8BF768E809B6}"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355304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102B831-0A2F-4084-86B8-8BF768E809B6}"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2276956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02B831-0A2F-4084-86B8-8BF768E809B6}"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60635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02B831-0A2F-4084-86B8-8BF768E809B6}"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344483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02B831-0A2F-4084-86B8-8BF768E809B6}"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05CB21-42B0-45E3-A6BB-EB1CFD37472C}" type="slidenum">
              <a:rPr lang="en-GB" smtClean="0"/>
              <a:t>‹#›</a:t>
            </a:fld>
            <a:endParaRPr lang="en-GB"/>
          </a:p>
        </p:txBody>
      </p:sp>
    </p:spTree>
    <p:extLst>
      <p:ext uri="{BB962C8B-B14F-4D97-AF65-F5344CB8AC3E}">
        <p14:creationId xmlns:p14="http://schemas.microsoft.com/office/powerpoint/2010/main" val="3007949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2B831-0A2F-4084-86B8-8BF768E809B6}" type="datetimeFigureOut">
              <a:rPr lang="en-GB" smtClean="0"/>
              <a:t>28/07/2026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05CB21-42B0-45E3-A6BB-EB1CFD37472C}" type="slidenum">
              <a:rPr lang="en-GB" smtClean="0"/>
              <a:t>‹#›</a:t>
            </a:fld>
            <a:endParaRPr lang="en-GB"/>
          </a:p>
        </p:txBody>
      </p:sp>
    </p:spTree>
    <p:extLst>
      <p:ext uri="{BB962C8B-B14F-4D97-AF65-F5344CB8AC3E}">
        <p14:creationId xmlns:p14="http://schemas.microsoft.com/office/powerpoint/2010/main" val="1983092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file:///C:\G&#246;ttingen\W.Link\PERSONEN\Tim%20Beissinger\4%20categories%20of%20breeding1b.doc"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2023\4%20categories%20of%20breeding(2).doc"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0.jpg"/><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2023\4%20categories%20of%20breeding1b.doc"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0.jpg"/><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38650" y="5697547"/>
            <a:ext cx="12114698"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a:latin typeface="Arial" panose="020B0604020202020204" pitchFamily="34" charset="0"/>
                <a:cs typeface="Arial" panose="020B0604020202020204" pitchFamily="34" charset="0"/>
              </a:rPr>
              <a:t>Chapter 8 of &lt;Breeding Method&gt;  </a:t>
            </a:r>
            <a:br>
              <a:rPr lang="en-GB" sz="3200" dirty="0">
                <a:latin typeface="Arial" panose="020B0604020202020204" pitchFamily="34" charset="0"/>
                <a:cs typeface="Arial" panose="020B0604020202020204" pitchFamily="34" charset="0"/>
              </a:rPr>
            </a:br>
            <a:r>
              <a:rPr lang="de-DE" sz="3200" dirty="0">
                <a:latin typeface="Arial" panose="020B0604020202020204" pitchFamily="34" charset="0"/>
                <a:cs typeface="Arial" panose="020B0604020202020204" pitchFamily="34" charset="0"/>
              </a:rPr>
              <a:t>UNPLAB-BrMeth_Ch8[</a:t>
            </a:r>
            <a:r>
              <a:rPr lang="de-DE" sz="3200" dirty="0" err="1">
                <a:latin typeface="Arial" panose="020B0604020202020204" pitchFamily="34" charset="0"/>
                <a:cs typeface="Arial" panose="020B0604020202020204" pitchFamily="34" charset="0"/>
              </a:rPr>
              <a:t>TheFour</a:t>
            </a:r>
            <a:r>
              <a:rPr lang="de-DE" sz="3200" dirty="0">
                <a:latin typeface="Arial" panose="020B0604020202020204" pitchFamily="34" charset="0"/>
                <a:cs typeface="Arial" panose="020B0604020202020204" pitchFamily="34" charset="0"/>
              </a:rPr>
              <a:t> I]</a:t>
            </a:r>
            <a:endParaRPr lang="en-GB" sz="3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3640E4E7-8C41-4AFB-B980-D2D9E52131FE}"/>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5733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163" y="1467612"/>
            <a:ext cx="9136697" cy="486037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
        <p:nvSpPr>
          <p:cNvPr id="14" name="Textfeld 4"/>
          <p:cNvSpPr txBox="1">
            <a:spLocks noChangeArrowheads="1"/>
          </p:cNvSpPr>
          <p:nvPr/>
        </p:nvSpPr>
        <p:spPr bwMode="auto">
          <a:xfrm>
            <a:off x="0" y="31192"/>
            <a:ext cx="12117942" cy="8309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sz="2400" dirty="0">
                <a:solidFill>
                  <a:schemeClr val="tx1">
                    <a:lumMod val="50000"/>
                    <a:lumOff val="50000"/>
                  </a:schemeClr>
                </a:solidFill>
                <a:latin typeface="Arial" charset="0"/>
              </a:rPr>
              <a:t>The basis of our ‚orientation‘ was laid down in Schnell’s ‘Synoptic study of the Methods and Categories of Plant Breeding’, in the Journal Plant Breeding 89, 1–18.</a:t>
            </a:r>
          </a:p>
        </p:txBody>
      </p:sp>
      <p:grpSp>
        <p:nvGrpSpPr>
          <p:cNvPr id="29" name="Group 28"/>
          <p:cNvGrpSpPr/>
          <p:nvPr/>
        </p:nvGrpSpPr>
        <p:grpSpPr>
          <a:xfrm>
            <a:off x="30163" y="1298575"/>
            <a:ext cx="8728075" cy="5311367"/>
            <a:chOff x="30163" y="1298575"/>
            <a:chExt cx="8728075" cy="5311367"/>
          </a:xfrm>
        </p:grpSpPr>
        <p:sp>
          <p:nvSpPr>
            <p:cNvPr id="3" name="Rechteck 3"/>
            <p:cNvSpPr/>
            <p:nvPr/>
          </p:nvSpPr>
          <p:spPr>
            <a:xfrm>
              <a:off x="3458255" y="3288105"/>
              <a:ext cx="3072400" cy="2289743"/>
            </a:xfrm>
            <a:prstGeom prst="rect">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feld 2"/>
            <p:cNvSpPr txBox="1"/>
            <p:nvPr/>
          </p:nvSpPr>
          <p:spPr>
            <a:xfrm rot="21429342">
              <a:off x="4137538" y="5963611"/>
              <a:ext cx="2520812" cy="646331"/>
            </a:xfrm>
            <a:prstGeom prst="rect">
              <a:avLst/>
            </a:prstGeom>
            <a:noFill/>
          </p:spPr>
          <p:txBody>
            <a:bodyPr wrap="square" rtlCol="0">
              <a:spAutoFit/>
            </a:bodyPr>
            <a:lstStyle/>
            <a:p>
              <a:r>
                <a:rPr lang="en-GB" b="1" dirty="0">
                  <a:solidFill>
                    <a:srgbClr val="0033CC"/>
                  </a:solidFill>
                </a:rPr>
                <a:t>Certified seed </a:t>
              </a:r>
              <a:br>
                <a:rPr lang="en-GB" b="1" dirty="0">
                  <a:solidFill>
                    <a:srgbClr val="0033CC"/>
                  </a:solidFill>
                </a:rPr>
              </a:br>
              <a:r>
                <a:rPr lang="en-GB" b="1" dirty="0">
                  <a:solidFill>
                    <a:srgbClr val="0033CC"/>
                  </a:solidFill>
                </a:rPr>
                <a:t>Certified propagules</a:t>
              </a:r>
            </a:p>
          </p:txBody>
        </p:sp>
        <p:cxnSp>
          <p:nvCxnSpPr>
            <p:cNvPr id="10" name="Straight Arrow Connector 9"/>
            <p:cNvCxnSpPr/>
            <p:nvPr/>
          </p:nvCxnSpPr>
          <p:spPr>
            <a:xfrm flipV="1">
              <a:off x="2468880" y="3816888"/>
              <a:ext cx="1053966" cy="790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3" idx="1"/>
            </p:cNvCxnSpPr>
            <p:nvPr/>
          </p:nvCxnSpPr>
          <p:spPr>
            <a:xfrm flipV="1">
              <a:off x="2517006" y="4432977"/>
              <a:ext cx="941249" cy="144565"/>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468880" y="4736894"/>
              <a:ext cx="1053966" cy="1296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468880" y="3995315"/>
              <a:ext cx="1053966" cy="99525"/>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Objekt 1"/>
            <p:cNvGraphicFramePr>
              <a:graphicFrameLocks noChangeAspect="1"/>
            </p:cNvGraphicFramePr>
            <p:nvPr>
              <p:extLst>
                <p:ext uri="{D42A27DB-BD31-4B8C-83A1-F6EECF244321}">
                  <p14:modId xmlns:p14="http://schemas.microsoft.com/office/powerpoint/2010/main" val="474020583"/>
                </p:ext>
              </p:extLst>
            </p:nvPr>
          </p:nvGraphicFramePr>
          <p:xfrm>
            <a:off x="30163" y="1298575"/>
            <a:ext cx="8728075" cy="5092700"/>
          </p:xfrm>
          <a:graphic>
            <a:graphicData uri="http://schemas.openxmlformats.org/presentationml/2006/ole">
              <mc:AlternateContent xmlns:mc="http://schemas.openxmlformats.org/markup-compatibility/2006">
                <mc:Choice xmlns:v="urn:schemas-microsoft-com:vml" Requires="v">
                  <p:oleObj spid="_x0000_s2120" name="Document" r:id="rId3" imgW="9215390" imgH="5378656" progId="Word.Document.8">
                    <p:link updateAutomatic="1"/>
                  </p:oleObj>
                </mc:Choice>
                <mc:Fallback>
                  <p:oleObj name="Document" r:id="rId3" imgW="9215390" imgH="5378656" progId="Word.Document.8">
                    <p:link updateAutomatic="1"/>
                    <p:pic>
                      <p:nvPicPr>
                        <p:cNvPr id="5" name="Objekt 1"/>
                        <p:cNvPicPr/>
                        <p:nvPr/>
                      </p:nvPicPr>
                      <p:blipFill>
                        <a:blip r:embed="rId4"/>
                        <a:stretch>
                          <a:fillRect/>
                        </a:stretch>
                      </p:blipFill>
                      <p:spPr>
                        <a:xfrm>
                          <a:off x="30163" y="1298575"/>
                          <a:ext cx="8728075" cy="5092700"/>
                        </a:xfrm>
                        <a:prstGeom prst="rect">
                          <a:avLst/>
                        </a:prstGeom>
                      </p:spPr>
                    </p:pic>
                  </p:oleObj>
                </mc:Fallback>
              </mc:AlternateContent>
            </a:graphicData>
          </a:graphic>
        </p:graphicFrame>
      </p:grpSp>
      <p:sp>
        <p:nvSpPr>
          <p:cNvPr id="7" name="TextBox 6"/>
          <p:cNvSpPr txBox="1"/>
          <p:nvPr/>
        </p:nvSpPr>
        <p:spPr>
          <a:xfrm>
            <a:off x="9223586" y="1526675"/>
            <a:ext cx="2894356"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a self-fertilizer </a:t>
            </a:r>
            <a:r>
              <a:rPr lang="en-GB" dirty="0">
                <a:solidFill>
                  <a:schemeClr val="tx1">
                    <a:lumMod val="50000"/>
                    <a:lumOff val="50000"/>
                  </a:schemeClr>
                </a:solidFill>
                <a:latin typeface="Arial" panose="020B0604020202020204" pitchFamily="34" charset="0"/>
                <a:cs typeface="Arial" panose="020B0604020202020204" pitchFamily="34" charset="0"/>
              </a:rPr>
              <a:t>such as </a:t>
            </a:r>
            <a:r>
              <a:rPr lang="en-GB" dirty="0">
                <a:solidFill>
                  <a:srgbClr val="0000FF"/>
                </a:solidFill>
                <a:latin typeface="Arial" panose="020B0604020202020204" pitchFamily="34" charset="0"/>
                <a:cs typeface="Arial" panose="020B0604020202020204" pitchFamily="34" charset="0"/>
              </a:rPr>
              <a:t>rice</a:t>
            </a:r>
            <a:r>
              <a:rPr lang="en-GB" dirty="0">
                <a:latin typeface="Arial" panose="020B0604020202020204" pitchFamily="34" charset="0"/>
                <a:cs typeface="Arial" panose="020B0604020202020204" pitchFamily="34" charset="0"/>
              </a:rPr>
              <a:t>, a line cultivar or a </a:t>
            </a:r>
            <a:r>
              <a:rPr lang="en-GB" dirty="0">
                <a:solidFill>
                  <a:srgbClr val="0000FF"/>
                </a:solidFill>
                <a:latin typeface="Arial" panose="020B0604020202020204" pitchFamily="34" charset="0"/>
                <a:cs typeface="Arial" panose="020B0604020202020204" pitchFamily="34" charset="0"/>
              </a:rPr>
              <a:t>hybrid cultivar </a:t>
            </a:r>
            <a:r>
              <a:rPr lang="en-GB" dirty="0">
                <a:latin typeface="Arial" panose="020B0604020202020204" pitchFamily="34" charset="0"/>
                <a:cs typeface="Arial" panose="020B0604020202020204" pitchFamily="34" charset="0"/>
              </a:rPr>
              <a:t>can be bred. For an outcrossing crop such as </a:t>
            </a:r>
            <a:r>
              <a:rPr lang="en-GB" dirty="0">
                <a:solidFill>
                  <a:srgbClr val="0000FF"/>
                </a:solidFill>
                <a:latin typeface="Arial" panose="020B0604020202020204" pitchFamily="34" charset="0"/>
                <a:cs typeface="Arial" panose="020B0604020202020204" pitchFamily="34" charset="0"/>
              </a:rPr>
              <a:t>rye</a:t>
            </a:r>
            <a:r>
              <a:rPr lang="en-GB" dirty="0">
                <a:latin typeface="Arial" panose="020B0604020202020204" pitchFamily="34" charset="0"/>
                <a:cs typeface="Arial" panose="020B0604020202020204" pitchFamily="34" charset="0"/>
              </a:rPr>
              <a:t>, a </a:t>
            </a:r>
            <a:r>
              <a:rPr lang="en-GB" dirty="0" err="1">
                <a:latin typeface="Arial" panose="020B0604020202020204" pitchFamily="34" charset="0"/>
                <a:cs typeface="Arial" panose="020B0604020202020204" pitchFamily="34" charset="0"/>
              </a:rPr>
              <a:t>popu-lation</a:t>
            </a:r>
            <a:r>
              <a:rPr lang="en-GB" dirty="0">
                <a:latin typeface="Arial" panose="020B0604020202020204" pitchFamily="34" charset="0"/>
                <a:cs typeface="Arial" panose="020B0604020202020204" pitchFamily="34" charset="0"/>
              </a:rPr>
              <a:t> cultivar or a </a:t>
            </a:r>
            <a:r>
              <a:rPr lang="en-GB" dirty="0">
                <a:solidFill>
                  <a:srgbClr val="0000FF"/>
                </a:solidFill>
                <a:latin typeface="Arial" panose="020B0604020202020204" pitchFamily="34" charset="0"/>
                <a:cs typeface="Arial" panose="020B0604020202020204" pitchFamily="34" charset="0"/>
              </a:rPr>
              <a:t>hybrid cultivar </a:t>
            </a:r>
            <a:r>
              <a:rPr lang="en-GB" dirty="0">
                <a:latin typeface="Arial" panose="020B0604020202020204" pitchFamily="34" charset="0"/>
                <a:cs typeface="Arial" panose="020B0604020202020204" pitchFamily="34" charset="0"/>
              </a:rPr>
              <a:t>can be bred. </a:t>
            </a:r>
          </a:p>
          <a:p>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Crucial question: Is a tool available for mass-</a:t>
            </a:r>
            <a:r>
              <a:rPr lang="en-GB" dirty="0" err="1">
                <a:latin typeface="Arial" panose="020B0604020202020204" pitchFamily="34" charset="0"/>
                <a:cs typeface="Arial" panose="020B0604020202020204" pitchFamily="34" charset="0"/>
              </a:rPr>
              <a:t>hybridi</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sation</a:t>
            </a:r>
            <a:r>
              <a:rPr lang="en-GB"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Bestäubungslen</a:t>
            </a:r>
            <a:r>
              <a:rPr lang="en-GB" i="1" dirty="0">
                <a:latin typeface="Arial" panose="020B0604020202020204" pitchFamily="34" charset="0"/>
                <a:cs typeface="Arial" panose="020B0604020202020204" pitchFamily="34" charset="0"/>
              </a:rPr>
              <a:t>-kung</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CMS-system, gametocide)? If not, then the natural reproductive mode applies and we see the line (rice) and the population (rye).</a:t>
            </a:r>
          </a:p>
        </p:txBody>
      </p:sp>
      <p:sp>
        <p:nvSpPr>
          <p:cNvPr id="15" name="Right Triangle 4">
            <a:extLst>
              <a:ext uri="{FF2B5EF4-FFF2-40B4-BE49-F238E27FC236}">
                <a16:creationId xmlns:a16="http://schemas.microsoft.com/office/drawing/2014/main" id="{8FDD7EA1-15C3-4DBA-9BE5-85C617F4FF8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05822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752" y="1039528"/>
            <a:ext cx="9294412" cy="358733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p:cNvSpPr txBox="1">
            <a:spLocks noChangeArrowheads="1"/>
          </p:cNvSpPr>
          <p:nvPr/>
        </p:nvSpPr>
        <p:spPr bwMode="auto">
          <a:xfrm>
            <a:off x="0" y="31192"/>
            <a:ext cx="12152656" cy="8309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sz="2400" dirty="0">
                <a:solidFill>
                  <a:schemeClr val="tx1">
                    <a:lumMod val="50000"/>
                    <a:lumOff val="50000"/>
                  </a:schemeClr>
                </a:solidFill>
                <a:latin typeface="Arial" charset="0"/>
              </a:rPr>
              <a:t>The basis of our ‚orientation‘ was laid down in Schnell’s </a:t>
            </a:r>
            <a:r>
              <a:rPr lang="en-GB" sz="2400" dirty="0">
                <a:latin typeface="Arial" charset="0"/>
              </a:rPr>
              <a:t>‘</a:t>
            </a:r>
            <a:r>
              <a:rPr lang="en-GB" sz="2400" dirty="0">
                <a:solidFill>
                  <a:srgbClr val="0000FF"/>
                </a:solidFill>
                <a:latin typeface="Arial" charset="0"/>
              </a:rPr>
              <a:t>Synoptic study of the Methods and Categories of Plant Breeding</a:t>
            </a:r>
            <a:r>
              <a:rPr lang="en-GB" sz="2400" dirty="0">
                <a:latin typeface="Arial" charset="0"/>
              </a:rPr>
              <a:t>’, </a:t>
            </a:r>
            <a:r>
              <a:rPr lang="en-GB" sz="2400" dirty="0">
                <a:solidFill>
                  <a:schemeClr val="tx1">
                    <a:lumMod val="50000"/>
                    <a:lumOff val="50000"/>
                  </a:schemeClr>
                </a:solidFill>
                <a:latin typeface="Arial" charset="0"/>
              </a:rPr>
              <a:t>Plant Breeding 89, 1–18.</a:t>
            </a:r>
          </a:p>
        </p:txBody>
      </p:sp>
      <p:graphicFrame>
        <p:nvGraphicFramePr>
          <p:cNvPr id="4" name="Object 3"/>
          <p:cNvGraphicFramePr>
            <a:graphicFrameLocks noChangeAspect="1"/>
          </p:cNvGraphicFramePr>
          <p:nvPr>
            <p:extLst>
              <p:ext uri="{D42A27DB-BD31-4B8C-83A1-F6EECF244321}">
                <p14:modId xmlns:p14="http://schemas.microsoft.com/office/powerpoint/2010/main" val="3505269448"/>
              </p:ext>
            </p:extLst>
          </p:nvPr>
        </p:nvGraphicFramePr>
        <p:xfrm>
          <a:off x="136726" y="947170"/>
          <a:ext cx="9215438" cy="3632200"/>
        </p:xfrm>
        <a:graphic>
          <a:graphicData uri="http://schemas.openxmlformats.org/presentationml/2006/ole">
            <mc:AlternateContent xmlns:mc="http://schemas.openxmlformats.org/markup-compatibility/2006">
              <mc:Choice xmlns:v="urn:schemas-microsoft-com:vml" Requires="v">
                <p:oleObj spid="_x0000_s3145" name="Document" r:id="rId3" imgW="9216066" imgH="3632955" progId="Word.Document.8">
                  <p:link updateAutomatic="1"/>
                </p:oleObj>
              </mc:Choice>
              <mc:Fallback>
                <p:oleObj name="Document" r:id="rId3" imgW="9216066" imgH="3632955" progId="Word.Document.8">
                  <p:link updateAutomatic="1"/>
                  <p:pic>
                    <p:nvPicPr>
                      <p:cNvPr id="4" name="Object 3"/>
                      <p:cNvPicPr/>
                      <p:nvPr/>
                    </p:nvPicPr>
                    <p:blipFill>
                      <a:blip r:embed="rId4"/>
                      <a:stretch>
                        <a:fillRect/>
                      </a:stretch>
                    </p:blipFill>
                    <p:spPr>
                      <a:xfrm>
                        <a:off x="136726" y="947170"/>
                        <a:ext cx="9215438" cy="3632200"/>
                      </a:xfrm>
                      <a:prstGeom prst="rect">
                        <a:avLst/>
                      </a:prstGeom>
                    </p:spPr>
                  </p:pic>
                </p:oleObj>
              </mc:Fallback>
            </mc:AlternateContent>
          </a:graphicData>
        </a:graphic>
      </p:graphicFrame>
      <p:sp>
        <p:nvSpPr>
          <p:cNvPr id="9" name="TextBox 8"/>
          <p:cNvSpPr txBox="1"/>
          <p:nvPr/>
        </p:nvSpPr>
        <p:spPr>
          <a:xfrm>
            <a:off x="57752" y="4743081"/>
            <a:ext cx="12050829"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Although oftentimes yet wrongly people think that Heterosis is mainly a topic for Hybrid Breeding, Heterosis is of high relevance for all-but-one Breeding Categories. It does not exist in homozygous genotypes, so, not exist in line </a:t>
            </a:r>
            <a:r>
              <a:rPr lang="en-GB" i="1" dirty="0">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In (outcrossing) populations, the genetic diversity between their individuals is fatefully intertwined with the hetero-zygosity of their individuals, thus with Heterosis. Logically, population cultivars can’t ‘be’ by just one genotype. Hybrid breeding results from a managed cross. This prevents that a natural ‘own’ propagation re-creates the initial hybrid cultivar. Clones - well, take strawberries, potatoes, grape vine; they are not sown but planted, propagated by planting materials (‘propagules’ such tubers and cuttings and the like).</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27151" y="1749552"/>
            <a:ext cx="2548128" cy="2877312"/>
          </a:xfrm>
          <a:prstGeom prst="rect">
            <a:avLst/>
          </a:prstGeom>
          <a:effectLst>
            <a:outerShdw blurRad="50800" dist="38100" dir="2700000" algn="tl" rotWithShape="0">
              <a:prstClr val="black">
                <a:alpha val="40000"/>
              </a:prstClr>
            </a:outerShdw>
          </a:effectLst>
        </p:spPr>
      </p:pic>
      <p:sp>
        <p:nvSpPr>
          <p:cNvPr id="7" name="Right Triangle 4">
            <a:extLst>
              <a:ext uri="{FF2B5EF4-FFF2-40B4-BE49-F238E27FC236}">
                <a16:creationId xmlns:a16="http://schemas.microsoft.com/office/drawing/2014/main" id="{724D5278-0C13-4BD6-A1FB-420715EB33F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5">
            <a:extLst>
              <a:ext uri="{FF2B5EF4-FFF2-40B4-BE49-F238E27FC236}">
                <a16:creationId xmlns:a16="http://schemas.microsoft.com/office/drawing/2014/main" id="{AC9A6B6E-4669-4DFE-B559-7E09FB85D7F6}"/>
              </a:ext>
            </a:extLst>
          </p:cNvPr>
          <p:cNvSpPr txBox="1"/>
          <p:nvPr/>
        </p:nvSpPr>
        <p:spPr>
          <a:xfrm>
            <a:off x="11216258" y="914876"/>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0962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948414" y="5546667"/>
            <a:ext cx="6151263" cy="70788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2000" dirty="0">
                <a:latin typeface="Arial" panose="020B0604020202020204" pitchFamily="34" charset="0"/>
              </a:rPr>
              <a:t>Genetic structure of types of cultivars </a:t>
            </a:r>
            <a:br>
              <a:rPr lang="en-GB" altLang="de-DE" sz="2000" dirty="0">
                <a:latin typeface="Arial" panose="020B0604020202020204" pitchFamily="34" charset="0"/>
              </a:rPr>
            </a:br>
            <a:r>
              <a:rPr lang="en-GB" altLang="de-DE" sz="2000" dirty="0">
                <a:latin typeface="Arial" panose="020B0604020202020204" pitchFamily="34" charset="0"/>
              </a:rPr>
              <a:t>(</a:t>
            </a:r>
            <a:r>
              <a:rPr lang="en-GB" altLang="de-DE" sz="2000" i="1" dirty="0">
                <a:latin typeface="Arial" panose="020B0604020202020204" pitchFamily="34" charset="0"/>
              </a:rPr>
              <a:t>cf</a:t>
            </a:r>
            <a:r>
              <a:rPr lang="en-GB" altLang="de-DE" sz="2000" dirty="0">
                <a:latin typeface="Arial" panose="020B0604020202020204" pitchFamily="34" charset="0"/>
              </a:rPr>
              <a:t>. Schnell 1982)</a:t>
            </a:r>
            <a:endParaRPr lang="en-GB" altLang="de-DE" sz="2400" dirty="0"/>
          </a:p>
        </p:txBody>
      </p:sp>
      <p:sp>
        <p:nvSpPr>
          <p:cNvPr id="19" name="TextBox 18"/>
          <p:cNvSpPr txBox="1"/>
          <p:nvPr/>
        </p:nvSpPr>
        <p:spPr>
          <a:xfrm>
            <a:off x="72000" y="36000"/>
            <a:ext cx="1201695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Homo</a:t>
            </a:r>
            <a:r>
              <a:rPr lang="en-GB" sz="2400" dirty="0">
                <a:solidFill>
                  <a:srgbClr val="0000FF"/>
                </a:solidFill>
                <a:latin typeface="Arial" panose="020B0604020202020204" pitchFamily="34" charset="0"/>
                <a:cs typeface="Arial" panose="020B0604020202020204" pitchFamily="34" charset="0"/>
              </a:rPr>
              <a:t>geneity</a:t>
            </a:r>
            <a:r>
              <a:rPr lang="en-GB" sz="2400" dirty="0">
                <a:latin typeface="Arial" panose="020B0604020202020204" pitchFamily="34" charset="0"/>
                <a:cs typeface="Arial" panose="020B0604020202020204" pitchFamily="34" charset="0"/>
              </a:rPr>
              <a:t> – Hetero</a:t>
            </a:r>
            <a:r>
              <a:rPr lang="en-GB" sz="2400" dirty="0">
                <a:solidFill>
                  <a:srgbClr val="0000FF"/>
                </a:solidFill>
                <a:latin typeface="Arial" panose="020B0604020202020204" pitchFamily="34" charset="0"/>
                <a:cs typeface="Arial" panose="020B0604020202020204" pitchFamily="34" charset="0"/>
              </a:rPr>
              <a:t>geneity</a:t>
            </a:r>
            <a:r>
              <a:rPr lang="en-GB" sz="2400" dirty="0">
                <a:latin typeface="Arial" panose="020B0604020202020204" pitchFamily="34" charset="0"/>
                <a:cs typeface="Arial" panose="020B0604020202020204" pitchFamily="34" charset="0"/>
              </a:rPr>
              <a:t> is a feature of a group (population, crop stand)</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Hetero</a:t>
            </a:r>
            <a:r>
              <a:rPr lang="en-GB" sz="2400" dirty="0">
                <a:solidFill>
                  <a:srgbClr val="0000FF"/>
                </a:solidFill>
                <a:latin typeface="Arial" panose="020B0604020202020204" pitchFamily="34" charset="0"/>
                <a:cs typeface="Arial" panose="020B0604020202020204" pitchFamily="34" charset="0"/>
              </a:rPr>
              <a:t>zygosity</a:t>
            </a:r>
            <a:r>
              <a:rPr lang="en-GB" sz="2400" dirty="0">
                <a:latin typeface="Arial" panose="020B0604020202020204" pitchFamily="34" charset="0"/>
                <a:cs typeface="Arial" panose="020B0604020202020204" pitchFamily="34" charset="0"/>
              </a:rPr>
              <a:t> – Homo</a:t>
            </a:r>
            <a:r>
              <a:rPr lang="en-GB" sz="2400" dirty="0">
                <a:solidFill>
                  <a:srgbClr val="0000FF"/>
                </a:solidFill>
                <a:latin typeface="Arial" panose="020B0604020202020204" pitchFamily="34" charset="0"/>
                <a:cs typeface="Arial" panose="020B0604020202020204" pitchFamily="34" charset="0"/>
              </a:rPr>
              <a:t>zygosity</a:t>
            </a:r>
            <a:r>
              <a:rPr lang="en-GB" sz="2400" dirty="0">
                <a:latin typeface="Arial" panose="020B0604020202020204" pitchFamily="34" charset="0"/>
                <a:cs typeface="Arial" panose="020B0604020202020204" pitchFamily="34" charset="0"/>
              </a:rPr>
              <a:t> is a feature of the individual (genotype)</a:t>
            </a:r>
          </a:p>
        </p:txBody>
      </p:sp>
      <p:sp>
        <p:nvSpPr>
          <p:cNvPr id="20" name="TextBox 19"/>
          <p:cNvSpPr txBox="1"/>
          <p:nvPr/>
        </p:nvSpPr>
        <p:spPr>
          <a:xfrm>
            <a:off x="5948414" y="1340527"/>
            <a:ext cx="6140542"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group of plants could, for instance, be homogeneous for the degree of homozygosity of its individuals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a:t>
            </a:r>
            <a:r>
              <a:rPr lang="en-GB" dirty="0">
                <a:solidFill>
                  <a:srgbClr val="C00000"/>
                </a:solidFill>
                <a:latin typeface="Arial" panose="020B0604020202020204" pitchFamily="34" charset="0"/>
                <a:cs typeface="Arial" panose="020B0604020202020204" pitchFamily="34" charset="0"/>
              </a:rPr>
              <a:t>landrace*</a:t>
            </a:r>
            <a:r>
              <a:rPr lang="en-GB" dirty="0">
                <a:latin typeface="Arial" panose="020B0604020202020204" pitchFamily="34" charset="0"/>
                <a:cs typeface="Arial" panose="020B0604020202020204" pitchFamily="34" charset="0"/>
              </a:rPr>
              <a:t> is a mixture of very many different genotypes, yet, more-or-less all of them are highly homozygous (remember the ‘famous’ barley landrace of Syria).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population can be heterogeneous for the inbreeding status of its members. A population in </a:t>
            </a:r>
            <a:r>
              <a:rPr lang="en-GB" i="1" dirty="0">
                <a:latin typeface="Arial" panose="020B0604020202020204" pitchFamily="34" charset="0"/>
                <a:cs typeface="Arial" panose="020B0604020202020204" pitchFamily="34" charset="0"/>
              </a:rPr>
              <a:t>Vicia faba </a:t>
            </a:r>
            <a:r>
              <a:rPr lang="en-GB" dirty="0">
                <a:latin typeface="Arial" panose="020B0604020202020204" pitchFamily="34" charset="0"/>
                <a:cs typeface="Arial" panose="020B0604020202020204" pitchFamily="34" charset="0"/>
              </a:rPr>
              <a:t>(partially allogamous) for instance is a mixture of non-inbred and more-or-less inbred plants.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ISBN 0-88936-884-8 Ch. 3; Int. Dev. Research Centre</a:t>
            </a:r>
          </a:p>
          <a:p>
            <a:r>
              <a:rPr lang="en-GB" dirty="0">
                <a:solidFill>
                  <a:srgbClr val="C0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ISBN 1-56670-405-7 Lewis Publishers Chapter 3 </a:t>
            </a:r>
          </a:p>
        </p:txBody>
      </p:sp>
      <p:sp>
        <p:nvSpPr>
          <p:cNvPr id="21" name="Rectangle 2"/>
          <p:cNvSpPr>
            <a:spLocks noChangeArrowheads="1"/>
          </p:cNvSpPr>
          <p:nvPr/>
        </p:nvSpPr>
        <p:spPr bwMode="auto">
          <a:xfrm>
            <a:off x="792451" y="1358205"/>
            <a:ext cx="5029200" cy="472440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22" name="Text Box 4"/>
          <p:cNvSpPr txBox="1">
            <a:spLocks noChangeArrowheads="1"/>
          </p:cNvSpPr>
          <p:nvPr/>
        </p:nvSpPr>
        <p:spPr bwMode="auto">
          <a:xfrm rot="16200000">
            <a:off x="-536640" y="3335586"/>
            <a:ext cx="2133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2400" dirty="0">
                <a:latin typeface="Arial" panose="020B0604020202020204" pitchFamily="34" charset="0"/>
              </a:rPr>
              <a:t>Hetero</a:t>
            </a:r>
            <a:r>
              <a:rPr lang="en-GB" altLang="de-DE" sz="2400" dirty="0">
                <a:solidFill>
                  <a:srgbClr val="0000FF"/>
                </a:solidFill>
                <a:latin typeface="Arial" panose="020B0604020202020204" pitchFamily="34" charset="0"/>
              </a:rPr>
              <a:t>geneity</a:t>
            </a:r>
            <a:endParaRPr lang="en-GB" altLang="de-DE" sz="2400" dirty="0">
              <a:solidFill>
                <a:srgbClr val="0000FF"/>
              </a:solidFill>
            </a:endParaRPr>
          </a:p>
        </p:txBody>
      </p:sp>
      <p:sp>
        <p:nvSpPr>
          <p:cNvPr id="24" name="Line 6"/>
          <p:cNvSpPr>
            <a:spLocks noChangeShapeType="1"/>
          </p:cNvSpPr>
          <p:nvPr/>
        </p:nvSpPr>
        <p:spPr bwMode="auto">
          <a:xfrm>
            <a:off x="792451" y="6311205"/>
            <a:ext cx="13716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Line 7"/>
          <p:cNvSpPr>
            <a:spLocks noChangeShapeType="1"/>
          </p:cNvSpPr>
          <p:nvPr/>
        </p:nvSpPr>
        <p:spPr bwMode="auto">
          <a:xfrm flipV="1">
            <a:off x="563851" y="4558605"/>
            <a:ext cx="0" cy="1371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Line 8"/>
          <p:cNvSpPr>
            <a:spLocks noChangeShapeType="1"/>
          </p:cNvSpPr>
          <p:nvPr/>
        </p:nvSpPr>
        <p:spPr bwMode="auto">
          <a:xfrm>
            <a:off x="4221451" y="6311205"/>
            <a:ext cx="1524000" cy="0"/>
          </a:xfrm>
          <a:prstGeom prst="line">
            <a:avLst/>
          </a:prstGeom>
          <a:noFill/>
          <a:ln w="1905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Line 9"/>
          <p:cNvSpPr>
            <a:spLocks noChangeShapeType="1"/>
          </p:cNvSpPr>
          <p:nvPr/>
        </p:nvSpPr>
        <p:spPr bwMode="auto">
          <a:xfrm flipV="1">
            <a:off x="563851" y="1434405"/>
            <a:ext cx="0" cy="1143000"/>
          </a:xfrm>
          <a:prstGeom prst="line">
            <a:avLst/>
          </a:prstGeom>
          <a:noFill/>
          <a:ln w="1905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Text Box 10"/>
          <p:cNvSpPr txBox="1">
            <a:spLocks noChangeArrowheads="1"/>
          </p:cNvSpPr>
          <p:nvPr/>
        </p:nvSpPr>
        <p:spPr bwMode="auto">
          <a:xfrm>
            <a:off x="835196" y="5391549"/>
            <a:ext cx="911304"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1800" dirty="0">
                <a:latin typeface="Arial" panose="020B0604020202020204" pitchFamily="34" charset="0"/>
              </a:rPr>
              <a:t>Line </a:t>
            </a:r>
            <a:br>
              <a:rPr lang="en-GB" altLang="de-DE" sz="1800" dirty="0">
                <a:latin typeface="Arial" panose="020B0604020202020204" pitchFamily="34" charset="0"/>
              </a:rPr>
            </a:br>
            <a:r>
              <a:rPr lang="en-GB" altLang="de-DE" sz="1800" dirty="0">
                <a:latin typeface="Arial" panose="020B0604020202020204" pitchFamily="34" charset="0"/>
              </a:rPr>
              <a:t>cultivar</a:t>
            </a:r>
            <a:endParaRPr lang="en-GB" altLang="de-DE" sz="1800" dirty="0"/>
          </a:p>
        </p:txBody>
      </p:sp>
      <p:sp>
        <p:nvSpPr>
          <p:cNvPr id="29" name="Text Box 11"/>
          <p:cNvSpPr txBox="1">
            <a:spLocks noChangeArrowheads="1"/>
          </p:cNvSpPr>
          <p:nvPr/>
        </p:nvSpPr>
        <p:spPr bwMode="auto">
          <a:xfrm>
            <a:off x="4291922" y="5369161"/>
            <a:ext cx="1461578"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r>
              <a:rPr lang="en-GB" altLang="de-DE" sz="1800" dirty="0">
                <a:latin typeface="Arial" panose="020B0604020202020204" pitchFamily="34" charset="0"/>
              </a:rPr>
              <a:t>Hybrid cv.</a:t>
            </a:r>
            <a:br>
              <a:rPr lang="en-GB" altLang="de-DE" sz="1800" dirty="0">
                <a:latin typeface="Arial" panose="020B0604020202020204" pitchFamily="34" charset="0"/>
              </a:rPr>
            </a:br>
            <a:r>
              <a:rPr lang="en-GB" altLang="de-DE" sz="1800" dirty="0">
                <a:latin typeface="Arial" panose="020B0604020202020204" pitchFamily="34" charset="0"/>
              </a:rPr>
              <a:t>Clone cv.</a:t>
            </a:r>
            <a:endParaRPr lang="en-GB" altLang="de-DE" sz="1800" dirty="0"/>
          </a:p>
        </p:txBody>
      </p:sp>
      <p:sp>
        <p:nvSpPr>
          <p:cNvPr id="30" name="Text Box 12"/>
          <p:cNvSpPr txBox="1">
            <a:spLocks noChangeArrowheads="1"/>
          </p:cNvSpPr>
          <p:nvPr/>
        </p:nvSpPr>
        <p:spPr bwMode="auto">
          <a:xfrm>
            <a:off x="4004109" y="1386605"/>
            <a:ext cx="1360342"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1800" dirty="0">
                <a:latin typeface="Arial" panose="020B0604020202020204" pitchFamily="34" charset="0"/>
              </a:rPr>
              <a:t>Population cultivar</a:t>
            </a:r>
          </a:p>
        </p:txBody>
      </p:sp>
      <p:sp>
        <p:nvSpPr>
          <p:cNvPr id="31" name="Text Box 13"/>
          <p:cNvSpPr txBox="1">
            <a:spLocks noChangeArrowheads="1"/>
          </p:cNvSpPr>
          <p:nvPr/>
        </p:nvSpPr>
        <p:spPr bwMode="auto">
          <a:xfrm>
            <a:off x="826142" y="1395902"/>
            <a:ext cx="1637928"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1800" dirty="0">
                <a:solidFill>
                  <a:srgbClr val="C00000"/>
                </a:solidFill>
                <a:latin typeface="Arial" panose="020B0604020202020204" pitchFamily="34" charset="0"/>
              </a:rPr>
              <a:t>Landrace</a:t>
            </a:r>
            <a:r>
              <a:rPr lang="en-GB" altLang="de-DE" sz="1800" dirty="0">
                <a:latin typeface="Arial" panose="020B0604020202020204" pitchFamily="34" charset="0"/>
              </a:rPr>
              <a:t> of a </a:t>
            </a:r>
            <a:br>
              <a:rPr lang="en-GB" altLang="de-DE" sz="1800" dirty="0">
                <a:latin typeface="Arial" panose="020B0604020202020204" pitchFamily="34" charset="0"/>
              </a:rPr>
            </a:br>
            <a:r>
              <a:rPr lang="en-GB" altLang="de-DE" sz="1800" dirty="0">
                <a:latin typeface="Arial" panose="020B0604020202020204" pitchFamily="34" charset="0"/>
              </a:rPr>
              <a:t>self-fertilizer</a:t>
            </a:r>
            <a:endParaRPr lang="en-GB" altLang="de-DE" sz="1800" dirty="0"/>
          </a:p>
        </p:txBody>
      </p:sp>
      <p:sp>
        <p:nvSpPr>
          <p:cNvPr id="23" name="Text Box 5"/>
          <p:cNvSpPr txBox="1">
            <a:spLocks noChangeArrowheads="1"/>
          </p:cNvSpPr>
          <p:nvPr/>
        </p:nvSpPr>
        <p:spPr bwMode="auto">
          <a:xfrm>
            <a:off x="2231426" y="6114063"/>
            <a:ext cx="2282821" cy="461665"/>
          </a:xfrm>
          <a:prstGeom prst="rect">
            <a:avLst/>
          </a:prstGeom>
          <a:solidFill>
            <a:schemeClr val="bg1"/>
          </a:solidFill>
          <a:ln>
            <a:noFill/>
          </a:ln>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2400" dirty="0">
                <a:latin typeface="Arial" panose="020B0604020202020204" pitchFamily="34" charset="0"/>
              </a:rPr>
              <a:t>Hetero</a:t>
            </a:r>
            <a:r>
              <a:rPr lang="en-GB" altLang="de-DE" sz="2400" dirty="0">
                <a:solidFill>
                  <a:srgbClr val="0000FF"/>
                </a:solidFill>
                <a:latin typeface="Arial" panose="020B0604020202020204" pitchFamily="34" charset="0"/>
              </a:rPr>
              <a:t>zygosity</a:t>
            </a:r>
            <a:endParaRPr lang="en-GB" altLang="de-DE" sz="2400" dirty="0">
              <a:solidFill>
                <a:srgbClr val="0000FF"/>
              </a:solidFill>
            </a:endParaRPr>
          </a:p>
        </p:txBody>
      </p:sp>
      <p:sp>
        <p:nvSpPr>
          <p:cNvPr id="18" name="Right Triangle 4">
            <a:extLst>
              <a:ext uri="{FF2B5EF4-FFF2-40B4-BE49-F238E27FC236}">
                <a16:creationId xmlns:a16="http://schemas.microsoft.com/office/drawing/2014/main" id="{779D54FE-EE1A-4F63-A70E-958D478008B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feld 5">
            <a:extLst>
              <a:ext uri="{FF2B5EF4-FFF2-40B4-BE49-F238E27FC236}">
                <a16:creationId xmlns:a16="http://schemas.microsoft.com/office/drawing/2014/main" id="{644D4F08-6E80-47F5-AFF2-1F6D0060EE93}"/>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124833"/>
      </p:ext>
    </p:extLst>
  </p:cSld>
  <p:clrMapOvr>
    <a:masterClrMapping/>
  </p:clrMapOvr>
  <mc:AlternateContent xmlns:mc="http://schemas.openxmlformats.org/markup-compatibility/2006" xmlns:p14="http://schemas.microsoft.com/office/powerpoint/2010/main">
    <mc:Choice Requires="p14">
      <p:transition spd="slow" p14:dur="2000" advTm="136984"/>
    </mc:Choice>
    <mc:Fallback xmlns="">
      <p:transition spd="slow" advTm="13698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5948414" y="1340527"/>
            <a:ext cx="6140542"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stricter we select, the more (all else being same) we gain. Indeed, the 10 best, for instance, are as average less superior than </a:t>
            </a:r>
            <a:r>
              <a:rPr lang="en-GB" dirty="0">
                <a:solidFill>
                  <a:srgbClr val="0000FF"/>
                </a:solidFill>
                <a:latin typeface="Arial" panose="020B0604020202020204" pitchFamily="34" charset="0"/>
                <a:cs typeface="Arial" panose="020B0604020202020204" pitchFamily="34" charset="0"/>
              </a:rPr>
              <a:t>the Best </a:t>
            </a:r>
            <a:r>
              <a:rPr lang="en-GB" dirty="0">
                <a:latin typeface="Arial" panose="020B0604020202020204" pitchFamily="34" charset="0"/>
                <a:cs typeface="Arial" panose="020B0604020202020204" pitchFamily="34" charset="0"/>
              </a:rPr>
              <a:t>alone. </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Landraces and populations, even if being highly </a:t>
            </a:r>
            <a:r>
              <a:rPr lang="en-GB" dirty="0" err="1">
                <a:latin typeface="Arial" panose="020B0604020202020204" pitchFamily="34" charset="0"/>
                <a:cs typeface="Arial" panose="020B0604020202020204" pitchFamily="34" charset="0"/>
              </a:rPr>
              <a:t>produc-tive</a:t>
            </a:r>
            <a:r>
              <a:rPr lang="en-GB" dirty="0">
                <a:latin typeface="Arial" panose="020B0604020202020204" pitchFamily="34" charset="0"/>
                <a:cs typeface="Arial" panose="020B0604020202020204" pitchFamily="34" charset="0"/>
              </a:rPr>
              <a:t>, consist of many genotypes. Hybrid cultivars are </a:t>
            </a:r>
            <a:r>
              <a:rPr lang="en-GB" dirty="0" err="1">
                <a:latin typeface="Arial" panose="020B0604020202020204" pitchFamily="34" charset="0"/>
                <a:cs typeface="Arial" panose="020B0604020202020204" pitchFamily="34" charset="0"/>
              </a:rPr>
              <a:t>cre-ated</a:t>
            </a:r>
            <a:r>
              <a:rPr lang="en-GB" dirty="0">
                <a:latin typeface="Arial" panose="020B0604020202020204" pitchFamily="34" charset="0"/>
                <a:cs typeface="Arial" panose="020B0604020202020204" pitchFamily="34" charset="0"/>
              </a:rPr>
              <a:t> from only two (</a:t>
            </a:r>
            <a:r>
              <a:rPr lang="en-GB" dirty="0">
                <a:solidFill>
                  <a:schemeClr val="tx1">
                    <a:lumMod val="50000"/>
                    <a:lumOff val="50000"/>
                  </a:schemeClr>
                </a:solidFill>
                <a:latin typeface="Arial" panose="020B0604020202020204" pitchFamily="34" charset="0"/>
                <a:cs typeface="Arial" panose="020B0604020202020204" pitchFamily="34" charset="0"/>
              </a:rPr>
              <a:t>or up to four</a:t>
            </a:r>
            <a:r>
              <a:rPr lang="en-GB" dirty="0">
                <a:latin typeface="Arial" panose="020B0604020202020204" pitchFamily="34" charset="0"/>
                <a:cs typeface="Arial" panose="020B0604020202020204" pitchFamily="34" charset="0"/>
              </a:rPr>
              <a:t>) parents, so, from very few ones. Hybrid (</a:t>
            </a:r>
            <a:r>
              <a:rPr lang="en-GB" dirty="0">
                <a:solidFill>
                  <a:schemeClr val="tx1">
                    <a:lumMod val="50000"/>
                    <a:lumOff val="50000"/>
                  </a:schemeClr>
                </a:solidFill>
                <a:latin typeface="Arial" panose="020B0604020202020204" pitchFamily="34" charset="0"/>
                <a:cs typeface="Arial" panose="020B0604020202020204" pitchFamily="34" charset="0"/>
              </a:rPr>
              <a:t>‘SC’</a:t>
            </a:r>
            <a:r>
              <a:rPr lang="en-GB" dirty="0">
                <a:latin typeface="Arial" panose="020B0604020202020204" pitchFamily="34" charset="0"/>
                <a:cs typeface="Arial" panose="020B0604020202020204" pitchFamily="34" charset="0"/>
              </a:rPr>
              <a:t>) and Clone cultivars and line cultivars are (contain) the – presumably – best genotype. The less many genotypes, the more potential to have the very best one(s) isolated. The less genotypes, the stricter, the better.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line cultivar is – even – not only the best genotype, but the best gamete, the best haplotype (see later). </a:t>
            </a:r>
          </a:p>
        </p:txBody>
      </p:sp>
      <p:sp>
        <p:nvSpPr>
          <p:cNvPr id="21" name="Rectangle 2"/>
          <p:cNvSpPr>
            <a:spLocks noChangeArrowheads="1"/>
          </p:cNvSpPr>
          <p:nvPr/>
        </p:nvSpPr>
        <p:spPr bwMode="auto">
          <a:xfrm>
            <a:off x="792451" y="1358205"/>
            <a:ext cx="5029200" cy="472440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GB" altLang="de-DE" sz="2400" dirty="0"/>
          </a:p>
        </p:txBody>
      </p:sp>
      <p:sp>
        <p:nvSpPr>
          <p:cNvPr id="22" name="Text Box 4"/>
          <p:cNvSpPr txBox="1">
            <a:spLocks noChangeArrowheads="1"/>
          </p:cNvSpPr>
          <p:nvPr/>
        </p:nvSpPr>
        <p:spPr bwMode="auto">
          <a:xfrm rot="16200000">
            <a:off x="-536640" y="3335586"/>
            <a:ext cx="2133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2400" dirty="0">
                <a:latin typeface="Arial" panose="020B0604020202020204" pitchFamily="34" charset="0"/>
              </a:rPr>
              <a:t>Heterogeneity</a:t>
            </a:r>
            <a:endParaRPr lang="en-GB" altLang="de-DE" sz="2400" dirty="0"/>
          </a:p>
        </p:txBody>
      </p:sp>
      <p:sp>
        <p:nvSpPr>
          <p:cNvPr id="24" name="Line 6"/>
          <p:cNvSpPr>
            <a:spLocks noChangeShapeType="1"/>
          </p:cNvSpPr>
          <p:nvPr/>
        </p:nvSpPr>
        <p:spPr bwMode="auto">
          <a:xfrm>
            <a:off x="792451" y="6311205"/>
            <a:ext cx="13716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Line 7"/>
          <p:cNvSpPr>
            <a:spLocks noChangeShapeType="1"/>
          </p:cNvSpPr>
          <p:nvPr/>
        </p:nvSpPr>
        <p:spPr bwMode="auto">
          <a:xfrm flipV="1">
            <a:off x="563851" y="4558605"/>
            <a:ext cx="0" cy="1371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Line 8"/>
          <p:cNvSpPr>
            <a:spLocks noChangeShapeType="1"/>
          </p:cNvSpPr>
          <p:nvPr/>
        </p:nvSpPr>
        <p:spPr bwMode="auto">
          <a:xfrm>
            <a:off x="4221451" y="6311205"/>
            <a:ext cx="1524000" cy="0"/>
          </a:xfrm>
          <a:prstGeom prst="line">
            <a:avLst/>
          </a:prstGeom>
          <a:noFill/>
          <a:ln w="1905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Line 9"/>
          <p:cNvSpPr>
            <a:spLocks noChangeShapeType="1"/>
          </p:cNvSpPr>
          <p:nvPr/>
        </p:nvSpPr>
        <p:spPr bwMode="auto">
          <a:xfrm flipV="1">
            <a:off x="563851" y="1434405"/>
            <a:ext cx="0" cy="1143000"/>
          </a:xfrm>
          <a:prstGeom prst="line">
            <a:avLst/>
          </a:prstGeom>
          <a:noFill/>
          <a:ln w="1905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Text Box 10"/>
          <p:cNvSpPr txBox="1">
            <a:spLocks noChangeArrowheads="1"/>
          </p:cNvSpPr>
          <p:nvPr/>
        </p:nvSpPr>
        <p:spPr bwMode="auto">
          <a:xfrm>
            <a:off x="835196" y="5391549"/>
            <a:ext cx="911304"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1800" dirty="0">
                <a:latin typeface="Arial" panose="020B0604020202020204" pitchFamily="34" charset="0"/>
              </a:rPr>
              <a:t>Line </a:t>
            </a:r>
            <a:br>
              <a:rPr lang="en-GB" altLang="de-DE" sz="1800" dirty="0">
                <a:latin typeface="Arial" panose="020B0604020202020204" pitchFamily="34" charset="0"/>
              </a:rPr>
            </a:br>
            <a:r>
              <a:rPr lang="en-GB" altLang="de-DE" sz="1800" dirty="0">
                <a:latin typeface="Arial" panose="020B0604020202020204" pitchFamily="34" charset="0"/>
              </a:rPr>
              <a:t>cultivar</a:t>
            </a:r>
            <a:endParaRPr lang="en-GB" altLang="de-DE" sz="1800" dirty="0"/>
          </a:p>
        </p:txBody>
      </p:sp>
      <p:sp>
        <p:nvSpPr>
          <p:cNvPr id="29" name="Text Box 11"/>
          <p:cNvSpPr txBox="1">
            <a:spLocks noChangeArrowheads="1"/>
          </p:cNvSpPr>
          <p:nvPr/>
        </p:nvSpPr>
        <p:spPr bwMode="auto">
          <a:xfrm>
            <a:off x="4291922" y="5369161"/>
            <a:ext cx="1461578"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r>
              <a:rPr lang="en-GB" altLang="de-DE" sz="1800" dirty="0">
                <a:latin typeface="Arial" panose="020B0604020202020204" pitchFamily="34" charset="0"/>
              </a:rPr>
              <a:t>Hybrid cv</a:t>
            </a:r>
            <a:br>
              <a:rPr lang="en-GB" altLang="de-DE" sz="1800" dirty="0">
                <a:latin typeface="Arial" panose="020B0604020202020204" pitchFamily="34" charset="0"/>
              </a:rPr>
            </a:br>
            <a:r>
              <a:rPr lang="en-GB" altLang="de-DE" sz="1800" dirty="0">
                <a:latin typeface="Arial" panose="020B0604020202020204" pitchFamily="34" charset="0"/>
              </a:rPr>
              <a:t>Clone cv</a:t>
            </a:r>
            <a:endParaRPr lang="en-GB" altLang="de-DE" sz="1800" dirty="0"/>
          </a:p>
        </p:txBody>
      </p:sp>
      <p:sp>
        <p:nvSpPr>
          <p:cNvPr id="30" name="Text Box 12"/>
          <p:cNvSpPr txBox="1">
            <a:spLocks noChangeArrowheads="1"/>
          </p:cNvSpPr>
          <p:nvPr/>
        </p:nvSpPr>
        <p:spPr bwMode="auto">
          <a:xfrm>
            <a:off x="4004109" y="1386605"/>
            <a:ext cx="1360342"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1800" dirty="0">
                <a:latin typeface="Arial" panose="020B0604020202020204" pitchFamily="34" charset="0"/>
              </a:rPr>
              <a:t>Population cultivar</a:t>
            </a:r>
          </a:p>
        </p:txBody>
      </p:sp>
      <p:sp>
        <p:nvSpPr>
          <p:cNvPr id="31" name="Text Box 13"/>
          <p:cNvSpPr txBox="1">
            <a:spLocks noChangeArrowheads="1"/>
          </p:cNvSpPr>
          <p:nvPr/>
        </p:nvSpPr>
        <p:spPr bwMode="auto">
          <a:xfrm>
            <a:off x="826142" y="1395902"/>
            <a:ext cx="1637928"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1800" dirty="0">
                <a:latin typeface="Arial" panose="020B0604020202020204" pitchFamily="34" charset="0"/>
              </a:rPr>
              <a:t>Landrace of a </a:t>
            </a:r>
            <a:br>
              <a:rPr lang="en-GB" altLang="de-DE" sz="1800" dirty="0">
                <a:latin typeface="Arial" panose="020B0604020202020204" pitchFamily="34" charset="0"/>
              </a:rPr>
            </a:br>
            <a:r>
              <a:rPr lang="en-GB" altLang="de-DE" sz="1800" dirty="0">
                <a:latin typeface="Arial" panose="020B0604020202020204" pitchFamily="34" charset="0"/>
              </a:rPr>
              <a:t>self-fertilizer</a:t>
            </a:r>
            <a:endParaRPr lang="en-GB" altLang="de-DE" sz="1800" dirty="0"/>
          </a:p>
        </p:txBody>
      </p:sp>
      <p:sp>
        <p:nvSpPr>
          <p:cNvPr id="23" name="Text Box 5"/>
          <p:cNvSpPr txBox="1">
            <a:spLocks noChangeArrowheads="1"/>
          </p:cNvSpPr>
          <p:nvPr/>
        </p:nvSpPr>
        <p:spPr bwMode="auto">
          <a:xfrm>
            <a:off x="2231426" y="6114063"/>
            <a:ext cx="2282821" cy="461665"/>
          </a:xfrm>
          <a:prstGeom prst="rect">
            <a:avLst/>
          </a:prstGeom>
          <a:solidFill>
            <a:schemeClr val="bg1"/>
          </a:solidFill>
          <a:ln>
            <a:noFill/>
          </a:ln>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2400" dirty="0">
                <a:latin typeface="Arial" panose="020B0604020202020204" pitchFamily="34" charset="0"/>
              </a:rPr>
              <a:t>Heterozygosity</a:t>
            </a:r>
            <a:endParaRPr lang="en-GB" altLang="de-DE" sz="2400" dirty="0"/>
          </a:p>
        </p:txBody>
      </p:sp>
      <p:sp>
        <p:nvSpPr>
          <p:cNvPr id="18" name="TextBox 17"/>
          <p:cNvSpPr txBox="1"/>
          <p:nvPr/>
        </p:nvSpPr>
        <p:spPr>
          <a:xfrm>
            <a:off x="72000" y="36000"/>
            <a:ext cx="1202767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Homogeneity – Heterogeneity is a feature of a group (population, crop stand)</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Heterozygosity – Homozygosity is a feature of the individual (genotype)</a:t>
            </a:r>
          </a:p>
        </p:txBody>
      </p:sp>
      <p:sp>
        <p:nvSpPr>
          <p:cNvPr id="32" name="Text Box 3"/>
          <p:cNvSpPr txBox="1">
            <a:spLocks noChangeArrowheads="1"/>
          </p:cNvSpPr>
          <p:nvPr/>
        </p:nvSpPr>
        <p:spPr bwMode="auto">
          <a:xfrm>
            <a:off x="5948414" y="5546667"/>
            <a:ext cx="6151263" cy="70788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de-DE" sz="2000" dirty="0">
                <a:latin typeface="Arial" panose="020B0604020202020204" pitchFamily="34" charset="0"/>
              </a:rPr>
              <a:t>Genetic structure of types of cultivars </a:t>
            </a:r>
            <a:br>
              <a:rPr lang="en-GB" altLang="de-DE" sz="2000" dirty="0">
                <a:latin typeface="Arial" panose="020B0604020202020204" pitchFamily="34" charset="0"/>
              </a:rPr>
            </a:br>
            <a:r>
              <a:rPr lang="en-GB" altLang="de-DE" sz="2000" dirty="0">
                <a:latin typeface="Arial" panose="020B0604020202020204" pitchFamily="34" charset="0"/>
              </a:rPr>
              <a:t>(</a:t>
            </a:r>
            <a:r>
              <a:rPr lang="en-GB" altLang="de-DE" sz="2000" i="1" dirty="0">
                <a:latin typeface="Arial" panose="020B0604020202020204" pitchFamily="34" charset="0"/>
              </a:rPr>
              <a:t>cf</a:t>
            </a:r>
            <a:r>
              <a:rPr lang="en-GB" altLang="de-DE" sz="2000" dirty="0">
                <a:latin typeface="Arial" panose="020B0604020202020204" pitchFamily="34" charset="0"/>
              </a:rPr>
              <a:t>. Schnell 1982)</a:t>
            </a:r>
            <a:endParaRPr lang="en-GB" altLang="de-DE" sz="2400" dirty="0"/>
          </a:p>
        </p:txBody>
      </p:sp>
      <p:sp>
        <p:nvSpPr>
          <p:cNvPr id="19" name="Right Triangle 4">
            <a:extLst>
              <a:ext uri="{FF2B5EF4-FFF2-40B4-BE49-F238E27FC236}">
                <a16:creationId xmlns:a16="http://schemas.microsoft.com/office/drawing/2014/main" id="{802FDAB9-5423-46F7-BAA9-436407B8DC0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feld 5">
            <a:extLst>
              <a:ext uri="{FF2B5EF4-FFF2-40B4-BE49-F238E27FC236}">
                <a16:creationId xmlns:a16="http://schemas.microsoft.com/office/drawing/2014/main" id="{7C433F45-379D-4BA3-877E-DDFEBAD17F46}"/>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3A32F94-AAA1-4EE4-BA4B-35E5049ABF69}"/>
              </a:ext>
            </a:extLst>
          </p:cNvPr>
          <p:cNvSpPr txBox="1"/>
          <p:nvPr/>
        </p:nvSpPr>
        <p:spPr>
          <a:xfrm rot="21199494">
            <a:off x="1580225" y="3018408"/>
            <a:ext cx="3417903" cy="1323439"/>
          </a:xfrm>
          <a:prstGeom prst="rect">
            <a:avLst/>
          </a:prstGeom>
          <a:solidFill>
            <a:schemeClr val="bg1"/>
          </a:solidFill>
          <a:effectLst>
            <a:outerShdw blurRad="63500" sx="102000" sy="102000" algn="ctr" rotWithShape="0">
              <a:srgbClr val="FFC000">
                <a:alpha val="40000"/>
              </a:srgbClr>
            </a:outerShdw>
          </a:effectLst>
        </p:spPr>
        <p:txBody>
          <a:bodyPr wrap="square" rtlCol="0">
            <a:spAutoFit/>
          </a:bodyPr>
          <a:lstStyle/>
          <a:p>
            <a:pPr algn="ctr"/>
            <a:r>
              <a:rPr lang="en-GB" sz="1600" dirty="0">
                <a:latin typeface="Arial" panose="020B0604020202020204" pitchFamily="34" charset="0"/>
                <a:cs typeface="Arial" panose="020B0604020202020204" pitchFamily="34" charset="0"/>
              </a:rPr>
              <a:t>Ah! Now it's getting light, now it's getting bright! Finding one's bearings in the landscape, in the realm of possibilities in Plant Breeding.</a:t>
            </a:r>
          </a:p>
        </p:txBody>
      </p:sp>
    </p:spTree>
    <p:extLst>
      <p:ext uri="{BB962C8B-B14F-4D97-AF65-F5344CB8AC3E}">
        <p14:creationId xmlns:p14="http://schemas.microsoft.com/office/powerpoint/2010/main" val="3805541938"/>
      </p:ext>
    </p:extLst>
  </p:cSld>
  <p:clrMapOvr>
    <a:masterClrMapping/>
  </p:clrMapOvr>
  <mc:AlternateContent xmlns:mc="http://schemas.openxmlformats.org/markup-compatibility/2006" xmlns:p14="http://schemas.microsoft.com/office/powerpoint/2010/main">
    <mc:Choice Requires="p14">
      <p:transition spd="slow" p14:dur="2000" advTm="136984"/>
    </mc:Choice>
    <mc:Fallback xmlns="">
      <p:transition spd="slow" advTm="1369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85132" y="2595911"/>
            <a:ext cx="7588990"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In the generation</a:t>
            </a:r>
            <a:r>
              <a:rPr lang="en-GB" altLang="de-DE" dirty="0">
                <a:solidFill>
                  <a:srgbClr val="0000FF"/>
                </a:solidFill>
                <a:latin typeface="Arial" panose="020B0604020202020204" pitchFamily="34" charset="0"/>
                <a:cs typeface="Arial" panose="020B0604020202020204" pitchFamily="34" charset="0"/>
              </a:rPr>
              <a:t>s</a:t>
            </a:r>
            <a:r>
              <a:rPr lang="en-GB" altLang="de-DE" dirty="0">
                <a:latin typeface="Arial" panose="020B0604020202020204" pitchFamily="34" charset="0"/>
                <a:cs typeface="Arial" panose="020B0604020202020204" pitchFamily="34" charset="0"/>
              </a:rPr>
              <a:t> that follow F1 (i.e., F2, F3 etc.), this happens: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(1) segregations occurs and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	(2) homozygosity is step-by-step restored.</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Two basic schemes (</a:t>
            </a:r>
            <a:r>
              <a:rPr lang="en-GB" altLang="de-DE" dirty="0">
                <a:solidFill>
                  <a:srgbClr val="0000FF"/>
                </a:solidFill>
                <a:latin typeface="Arial" panose="020B0604020202020204" pitchFamily="34" charset="0"/>
                <a:cs typeface="Arial" panose="020B0604020202020204" pitchFamily="34" charset="0"/>
              </a:rPr>
              <a:t>Methods</a:t>
            </a:r>
            <a:r>
              <a:rPr lang="en-GB" altLang="de-DE" dirty="0">
                <a:latin typeface="Arial" panose="020B0604020202020204" pitchFamily="34" charset="0"/>
                <a:cs typeface="Arial" panose="020B0604020202020204" pitchFamily="34" charset="0"/>
              </a:rPr>
              <a:t>) were traditionally applied to breed cultivars in self-fertilizing crop species. In the so-called </a:t>
            </a:r>
            <a:r>
              <a:rPr lang="en-GB" altLang="de-DE" dirty="0">
                <a:solidFill>
                  <a:srgbClr val="0000FF"/>
                </a:solidFill>
                <a:latin typeface="Arial" panose="020B0604020202020204" pitchFamily="34" charset="0"/>
                <a:cs typeface="Arial" panose="020B0604020202020204" pitchFamily="34" charset="0"/>
              </a:rPr>
              <a:t>Bulk </a:t>
            </a:r>
            <a:r>
              <a:rPr lang="en-GB" altLang="de-DE" dirty="0">
                <a:latin typeface="Arial" panose="020B0604020202020204" pitchFamily="34" charset="0"/>
                <a:cs typeface="Arial" panose="020B0604020202020204" pitchFamily="34" charset="0"/>
              </a:rPr>
              <a:t>(</a:t>
            </a:r>
            <a:r>
              <a:rPr lang="en-GB" altLang="de-DE" i="1" dirty="0" err="1">
                <a:latin typeface="Arial" panose="020B0604020202020204" pitchFamily="34" charset="0"/>
                <a:cs typeface="Arial" panose="020B0604020202020204" pitchFamily="34" charset="0"/>
              </a:rPr>
              <a:t>Ramsch</a:t>
            </a:r>
            <a:r>
              <a:rPr lang="en-GB" altLang="de-DE" dirty="0">
                <a:latin typeface="Arial" panose="020B0604020202020204" pitchFamily="34" charset="0"/>
                <a:cs typeface="Arial" panose="020B0604020202020204" pitchFamily="34" charset="0"/>
              </a:rPr>
              <a:t>)</a:t>
            </a:r>
            <a:r>
              <a:rPr lang="en-GB" altLang="de-DE" dirty="0">
                <a:solidFill>
                  <a:srgbClr val="0000FF"/>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method, the F1 is propagated for several (selfing) generations to stepwise increase homozygosity. Along these generations, natural selection may be allowed or avoided (</a:t>
            </a:r>
            <a:r>
              <a:rPr lang="en-GB" altLang="de-DE" i="1" dirty="0">
                <a:latin typeface="Arial" panose="020B0604020202020204" pitchFamily="34" charset="0"/>
                <a:cs typeface="Arial" panose="020B0604020202020204" pitchFamily="34" charset="0"/>
              </a:rPr>
              <a:t>cf</a:t>
            </a:r>
            <a:r>
              <a:rPr lang="en-GB" altLang="de-DE" dirty="0">
                <a:latin typeface="Arial" panose="020B0604020202020204" pitchFamily="34" charset="0"/>
                <a:cs typeface="Arial" panose="020B0604020202020204" pitchFamily="34" charset="0"/>
              </a:rPr>
              <a:t>. </a:t>
            </a:r>
            <a:r>
              <a:rPr lang="en-GB" altLang="de-DE" dirty="0">
                <a:solidFill>
                  <a:srgbClr val="0000FF"/>
                </a:solidFill>
                <a:latin typeface="Arial" panose="020B0604020202020204" pitchFamily="34" charset="0"/>
                <a:cs typeface="Arial" panose="020B0604020202020204" pitchFamily="34" charset="0"/>
              </a:rPr>
              <a:t>single seed descent</a:t>
            </a:r>
            <a:r>
              <a:rPr lang="en-GB" altLang="de-DE" dirty="0">
                <a:latin typeface="Arial" panose="020B0604020202020204" pitchFamily="34" charset="0"/>
                <a:cs typeface="Arial" panose="020B0604020202020204" pitchFamily="34" charset="0"/>
              </a:rPr>
              <a:t>, SSD). When applying the</a:t>
            </a:r>
            <a:r>
              <a:rPr lang="en-GB" altLang="de-DE" dirty="0">
                <a:solidFill>
                  <a:srgbClr val="0000FF"/>
                </a:solidFill>
                <a:latin typeface="Arial" panose="020B0604020202020204" pitchFamily="34" charset="0"/>
                <a:cs typeface="Arial" panose="020B0604020202020204" pitchFamily="34" charset="0"/>
              </a:rPr>
              <a:t> Pedigree</a:t>
            </a:r>
            <a:r>
              <a:rPr lang="en-GB" altLang="de-DE" dirty="0">
                <a:latin typeface="Arial" panose="020B0604020202020204" pitchFamily="34" charset="0"/>
                <a:cs typeface="Arial" panose="020B0604020202020204" pitchFamily="34" charset="0"/>
              </a:rPr>
              <a:t> (</a:t>
            </a:r>
            <a:r>
              <a:rPr lang="en-GB" altLang="de-DE" i="1" dirty="0" err="1">
                <a:latin typeface="Arial" panose="020B0604020202020204" pitchFamily="34" charset="0"/>
                <a:cs typeface="Arial" panose="020B0604020202020204" pitchFamily="34" charset="0"/>
              </a:rPr>
              <a:t>Stammbaum</a:t>
            </a:r>
            <a:r>
              <a:rPr lang="en-GB" altLang="de-DE" dirty="0">
                <a:latin typeface="Arial" panose="020B0604020202020204" pitchFamily="34" charset="0"/>
                <a:cs typeface="Arial" panose="020B0604020202020204" pitchFamily="34" charset="0"/>
              </a:rPr>
              <a:t>) method, </a:t>
            </a:r>
            <a:r>
              <a:rPr lang="en-GB" altLang="de-DE" dirty="0">
                <a:solidFill>
                  <a:srgbClr val="0000FF"/>
                </a:solidFill>
                <a:latin typeface="Arial" panose="020B0604020202020204" pitchFamily="34" charset="0"/>
                <a:cs typeface="Arial" panose="020B0604020202020204" pitchFamily="34" charset="0"/>
              </a:rPr>
              <a:t>artificial</a:t>
            </a:r>
            <a:r>
              <a:rPr lang="en-GB" altLang="de-DE" dirty="0">
                <a:latin typeface="Arial" panose="020B0604020202020204" pitchFamily="34" charset="0"/>
                <a:cs typeface="Arial" panose="020B0604020202020204" pitchFamily="34" charset="0"/>
              </a:rPr>
              <a:t> selection starts in generation F2. Selected F2-plants and F3-lines are not yet g</a:t>
            </a:r>
            <a:r>
              <a:rPr lang="en-GB" altLang="de-DE" dirty="0">
                <a:solidFill>
                  <a:srgbClr val="0000CC"/>
                </a:solidFill>
                <a:latin typeface="Arial" panose="020B0604020202020204" pitchFamily="34" charset="0"/>
                <a:cs typeface="Arial" panose="020B0604020202020204" pitchFamily="34" charset="0"/>
              </a:rPr>
              <a:t>enetically stable</a:t>
            </a:r>
            <a:r>
              <a:rPr lang="en-GB" altLang="de-DE" dirty="0">
                <a:latin typeface="Arial" panose="020B0604020202020204" pitchFamily="34" charset="0"/>
                <a:cs typeface="Arial" panose="020B0604020202020204" pitchFamily="34" charset="0"/>
              </a:rPr>
              <a:t>, a selection during further generations is conducted. In later generations (from F4 or F5 or F6 on), these two methods look similar. The aim is to identify the ‘best’ genotype (best ‘inbred line’). </a:t>
            </a:r>
          </a:p>
          <a:p>
            <a:r>
              <a:rPr lang="en-GB" altLang="de-DE" dirty="0">
                <a:solidFill>
                  <a:schemeClr val="tx1">
                    <a:lumMod val="50000"/>
                    <a:lumOff val="50000"/>
                  </a:schemeClr>
                </a:solidFill>
                <a:latin typeface="Arial" panose="020B0604020202020204" pitchFamily="34" charset="0"/>
                <a:cs typeface="Arial" panose="020B0604020202020204" pitchFamily="34" charset="0"/>
              </a:rPr>
              <a:t>This later phase is even similar to Clone Breeding</a:t>
            </a:r>
            <a:r>
              <a:rPr lang="en-GB" altLang="de-DE" dirty="0">
                <a:latin typeface="Arial" panose="020B0604020202020204" pitchFamily="34" charset="0"/>
                <a:cs typeface="Arial" panose="020B0604020202020204" pitchFamily="34" charset="0"/>
              </a:rPr>
              <a:t>. </a:t>
            </a:r>
            <a:endParaRPr lang="en-GB" dirty="0"/>
          </a:p>
        </p:txBody>
      </p:sp>
      <p:sp>
        <p:nvSpPr>
          <p:cNvPr id="5" name="Text Box 4"/>
          <p:cNvSpPr txBox="1">
            <a:spLocks noChangeArrowheads="1"/>
          </p:cNvSpPr>
          <p:nvPr/>
        </p:nvSpPr>
        <p:spPr bwMode="auto">
          <a:xfrm>
            <a:off x="35364" y="729471"/>
            <a:ext cx="12038758" cy="1754326"/>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Line varieties (cultivars) are the usual type of cultivar in self-fertilizing crops. Most cereals (wheat, rice, barley, </a:t>
            </a:r>
            <a:r>
              <a:rPr lang="en-GB" altLang="de-DE" dirty="0" err="1">
                <a:latin typeface="Arial" panose="020B0604020202020204" pitchFamily="34" charset="0"/>
                <a:cs typeface="Arial" panose="020B0604020202020204" pitchFamily="34" charset="0"/>
              </a:rPr>
              <a:t>teff</a:t>
            </a:r>
            <a:r>
              <a:rPr lang="en-GB" altLang="de-DE" dirty="0">
                <a:latin typeface="Arial" panose="020B0604020202020204" pitchFamily="34" charset="0"/>
                <a:cs typeface="Arial" panose="020B0604020202020204" pitchFamily="34" charset="0"/>
              </a:rPr>
              <a:t>) and most grain legumes (pea, soy, common bean, chick pea, lentil, groundnut) are self-fertilizers. (Repeated) self-fertilization maintains or leads to homozygosity; homozygous genotypes are </a:t>
            </a:r>
            <a:r>
              <a:rPr lang="en-GB" altLang="de-DE" dirty="0">
                <a:solidFill>
                  <a:srgbClr val="0000CC"/>
                </a:solidFill>
                <a:latin typeface="Arial" panose="020B0604020202020204" pitchFamily="34" charset="0"/>
                <a:cs typeface="Arial" panose="020B0604020202020204" pitchFamily="34" charset="0"/>
              </a:rPr>
              <a:t>genetically stable</a:t>
            </a:r>
            <a:r>
              <a:rPr lang="en-GB" altLang="de-DE" dirty="0">
                <a:latin typeface="Arial" panose="020B0604020202020204" pitchFamily="34" charset="0"/>
                <a:cs typeface="Arial" panose="020B0604020202020204" pitchFamily="34" charset="0"/>
              </a:rPr>
              <a:t> when propagated by self-fertilization (‘true-to-type’, ‘</a:t>
            </a:r>
            <a:r>
              <a:rPr lang="en-GB" altLang="de-DE" i="1" dirty="0" err="1">
                <a:latin typeface="Arial" panose="020B0604020202020204" pitchFamily="34" charset="0"/>
                <a:cs typeface="Arial" panose="020B0604020202020204" pitchFamily="34" charset="0"/>
              </a:rPr>
              <a:t>samenfest</a:t>
            </a:r>
            <a:r>
              <a:rPr lang="en-GB" altLang="de-DE" dirty="0">
                <a:latin typeface="Arial" panose="020B0604020202020204" pitchFamily="34" charset="0"/>
                <a:cs typeface="Arial" panose="020B0604020202020204" pitchFamily="34" charset="0"/>
              </a:rPr>
              <a:t>’). To produce the heterozygous condition (from which genetic variation can be released for breeding), two different, homozygote parents are crossed. The resulting F1 is </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heterozygous for the genes that were different between the initial parents</a:t>
            </a:r>
            <a:r>
              <a:rPr lang="en-GB" altLang="de-DE" dirty="0">
                <a:latin typeface="Arial" panose="020B0604020202020204" pitchFamily="34" charset="0"/>
                <a:cs typeface="Arial" panose="020B0604020202020204" pitchFamily="34" charset="0"/>
              </a:rPr>
              <a:t>. </a:t>
            </a:r>
          </a:p>
        </p:txBody>
      </p:sp>
      <p:sp>
        <p:nvSpPr>
          <p:cNvPr id="4" name="TextBox 3"/>
          <p:cNvSpPr txBox="1"/>
          <p:nvPr/>
        </p:nvSpPr>
        <p:spPr>
          <a:xfrm>
            <a:off x="35365" y="5656063"/>
            <a:ext cx="4370832"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Example for marked segregation in ear type and shape. J. of </a:t>
            </a:r>
            <a:r>
              <a:rPr lang="en-GB" dirty="0" err="1">
                <a:latin typeface="Arial" panose="020B0604020202020204" pitchFamily="34" charset="0"/>
                <a:cs typeface="Arial" panose="020B0604020202020204" pitchFamily="34" charset="0"/>
              </a:rPr>
              <a:t>Agr</a:t>
            </a:r>
            <a:r>
              <a:rPr lang="en-GB" dirty="0">
                <a:latin typeface="Arial" panose="020B0604020202020204" pitchFamily="34" charset="0"/>
                <a:cs typeface="Arial" panose="020B0604020202020204" pitchFamily="34" charset="0"/>
              </a:rPr>
              <a:t>. Chem. </a:t>
            </a:r>
            <a:r>
              <a:rPr lang="en-GB" dirty="0" err="1">
                <a:latin typeface="Arial" panose="020B0604020202020204" pitchFamily="34" charset="0"/>
                <a:cs typeface="Arial" panose="020B0604020202020204" pitchFamily="34" charset="0"/>
              </a:rPr>
              <a:t>Biot</a:t>
            </a:r>
            <a:r>
              <a:rPr lang="en-GB" dirty="0">
                <a:latin typeface="Arial" panose="020B0604020202020204" pitchFamily="34" charset="0"/>
                <a:cs typeface="Arial" panose="020B0604020202020204" pitchFamily="34" charset="0"/>
              </a:rPr>
              <a:t>., Mansoura Univ., 12: 37 - 47, 2021</a:t>
            </a:r>
          </a:p>
        </p:txBody>
      </p:sp>
      <p:sp>
        <p:nvSpPr>
          <p:cNvPr id="6" name="TextBox 5"/>
          <p:cNvSpPr txBox="1"/>
          <p:nvPr/>
        </p:nvSpPr>
        <p:spPr>
          <a:xfrm>
            <a:off x="35364" y="75779"/>
            <a:ext cx="1203875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Line Breeding (appropriate for </a:t>
            </a:r>
            <a:r>
              <a:rPr lang="en-GB" sz="2400" i="1" dirty="0">
                <a:latin typeface="Arial" panose="020B0604020202020204" pitchFamily="34" charset="0"/>
                <a:cs typeface="Arial" panose="020B0604020202020204" pitchFamily="34" charset="0"/>
              </a:rPr>
              <a:t>e.g</a:t>
            </a:r>
            <a:r>
              <a:rPr lang="en-GB" sz="2400" dirty="0">
                <a:latin typeface="Arial" panose="020B0604020202020204" pitchFamily="34" charset="0"/>
                <a:cs typeface="Arial" panose="020B0604020202020204" pitchFamily="34" charset="0"/>
              </a:rPr>
              <a:t>. wheat, pea, </a:t>
            </a:r>
            <a:r>
              <a:rPr lang="en-GB" sz="2400" dirty="0" err="1">
                <a:latin typeface="Arial" panose="020B0604020202020204" pitchFamily="34" charset="0"/>
                <a:cs typeface="Arial" panose="020B0604020202020204" pitchFamily="34" charset="0"/>
              </a:rPr>
              <a:t>teff</a:t>
            </a:r>
            <a:r>
              <a:rPr lang="en-GB" sz="2400" dirty="0">
                <a:latin typeface="Arial" panose="020B0604020202020204" pitchFamily="34" charset="0"/>
                <a:cs typeface="Arial" panose="020B0604020202020204" pitchFamily="34" charset="0"/>
              </a:rPr>
              <a:t>, tobacco)</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241D4199-D066-4F20-9A11-39405F52C1DD}"/>
              </a:ext>
            </a:extLst>
          </p:cNvPr>
          <p:cNvGrpSpPr/>
          <p:nvPr/>
        </p:nvGrpSpPr>
        <p:grpSpPr>
          <a:xfrm>
            <a:off x="35364" y="2557741"/>
            <a:ext cx="4370832" cy="3001518"/>
            <a:chOff x="35364" y="2557741"/>
            <a:chExt cx="4370832" cy="3001518"/>
          </a:xfrm>
        </p:grpSpPr>
        <p:pic>
          <p:nvPicPr>
            <p:cNvPr id="3" name="Picture 2"/>
            <p:cNvPicPr>
              <a:picLocks noChangeAspect="1"/>
            </p:cNvPicPr>
            <p:nvPr/>
          </p:nvPicPr>
          <p:blipFill>
            <a:blip r:embed="rId2"/>
            <a:stretch>
              <a:fillRect/>
            </a:stretch>
          </p:blipFill>
          <p:spPr>
            <a:xfrm>
              <a:off x="35364" y="2557741"/>
              <a:ext cx="4370832" cy="3001518"/>
            </a:xfrm>
            <a:prstGeom prst="rect">
              <a:avLst/>
            </a:prstGeom>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5C061FE3-BB9C-48A5-BB32-E53863F1221A}"/>
                </a:ext>
              </a:extLst>
            </p:cNvPr>
            <p:cNvSpPr/>
            <p:nvPr/>
          </p:nvSpPr>
          <p:spPr>
            <a:xfrm>
              <a:off x="3138256" y="2595911"/>
              <a:ext cx="1065321" cy="9906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93642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7007031" y="1747850"/>
            <a:ext cx="5051935" cy="4939814"/>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See how two different homozygous genotypes (individuals) combine to their F1. See what is dominant (blue over green, short over long). See the segregation in F2. See surprises in F2 (blackish, either because of polygenic </a:t>
            </a:r>
            <a:r>
              <a:rPr lang="en-GB" altLang="de-DE" dirty="0" err="1">
                <a:latin typeface="Arial" panose="020B0604020202020204" pitchFamily="34" charset="0"/>
                <a:cs typeface="Arial" panose="020B0604020202020204" pitchFamily="34" charset="0"/>
              </a:rPr>
              <a:t>inheri-tance</a:t>
            </a:r>
            <a:r>
              <a:rPr lang="en-GB" altLang="de-DE" dirty="0">
                <a:latin typeface="Arial" panose="020B0604020202020204" pitchFamily="34" charset="0"/>
                <a:cs typeface="Arial" panose="020B0604020202020204" pitchFamily="34" charset="0"/>
              </a:rPr>
              <a:t> and/or because of epistasis; etc.). </a:t>
            </a:r>
          </a:p>
          <a:p>
            <a:pPr>
              <a:spcBef>
                <a:spcPct val="50000"/>
              </a:spcBef>
            </a:pPr>
            <a:r>
              <a:rPr lang="en-GB" altLang="de-DE" dirty="0">
                <a:latin typeface="Arial" panose="020B0604020202020204" pitchFamily="34" charset="0"/>
                <a:cs typeface="Arial" panose="020B0604020202020204" pitchFamily="34" charset="0"/>
              </a:rPr>
              <a:t>See how the individual F2-plants segregate upon selfing. A </a:t>
            </a:r>
            <a:r>
              <a:rPr lang="en-GB" altLang="de-DE" dirty="0">
                <a:solidFill>
                  <a:srgbClr val="0000FF"/>
                </a:solidFill>
                <a:latin typeface="Arial" panose="020B0604020202020204" pitchFamily="34" charset="0"/>
                <a:cs typeface="Arial" panose="020B0604020202020204" pitchFamily="34" charset="0"/>
              </a:rPr>
              <a:t>blue F2 </a:t>
            </a:r>
            <a:r>
              <a:rPr lang="en-GB" altLang="de-DE" dirty="0">
                <a:latin typeface="Arial" panose="020B0604020202020204" pitchFamily="34" charset="0"/>
                <a:cs typeface="Arial" panose="020B0604020202020204" pitchFamily="34" charset="0"/>
              </a:rPr>
              <a:t>may even segregate a </a:t>
            </a:r>
            <a:r>
              <a:rPr lang="en-GB" altLang="de-DE" dirty="0">
                <a:solidFill>
                  <a:srgbClr val="CC0099"/>
                </a:solidFill>
                <a:latin typeface="Arial" panose="020B0604020202020204" pitchFamily="34" charset="0"/>
                <a:cs typeface="Arial" panose="020B0604020202020204" pitchFamily="34" charset="0"/>
              </a:rPr>
              <a:t>violet offspring</a:t>
            </a:r>
            <a:r>
              <a:rPr lang="en-GB" altLang="de-DE" dirty="0">
                <a:latin typeface="Arial" panose="020B0604020202020204" pitchFamily="34" charset="0"/>
                <a:cs typeface="Arial" panose="020B0604020202020204" pitchFamily="34" charset="0"/>
              </a:rPr>
              <a:t>. </a:t>
            </a:r>
            <a:endParaRPr lang="en-GB" altLang="de-DE" sz="1200" dirty="0">
              <a:latin typeface="Arial" panose="020B0604020202020204" pitchFamily="34" charset="0"/>
              <a:cs typeface="Arial" panose="020B0604020202020204" pitchFamily="34" charset="0"/>
            </a:endParaRPr>
          </a:p>
          <a:p>
            <a:pPr>
              <a:spcBef>
                <a:spcPct val="50000"/>
              </a:spcBef>
            </a:pPr>
            <a:r>
              <a:rPr lang="en-GB" altLang="de-DE" dirty="0">
                <a:latin typeface="Arial" panose="020B0604020202020204" pitchFamily="34" charset="0"/>
                <a:cs typeface="Arial" panose="020B0604020202020204" pitchFamily="34" charset="0"/>
              </a:rPr>
              <a:t>See that the diversity between the F2-plants is larger than the diversity between the F3-plants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within</a:t>
            </a:r>
            <a:r>
              <a:rPr lang="en-GB" altLang="de-DE" dirty="0">
                <a:latin typeface="Arial" panose="020B0604020202020204" pitchFamily="34" charset="0"/>
                <a:cs typeface="Arial" panose="020B0604020202020204" pitchFamily="34" charset="0"/>
              </a:rPr>
              <a:t> any F3-line. To some extent, the F3-line is bound to the general type of its ancestor-F2-individual - at least, alleles that were absent in an F2 individual can not segregate in its F3-line. </a:t>
            </a:r>
          </a:p>
          <a:p>
            <a:pPr>
              <a:spcBef>
                <a:spcPct val="50000"/>
              </a:spcBef>
            </a:pPr>
            <a:r>
              <a:rPr lang="en-GB" altLang="de-DE" dirty="0">
                <a:latin typeface="Arial" panose="020B0604020202020204" pitchFamily="34" charset="0"/>
                <a:cs typeface="Arial" panose="020B0604020202020204" pitchFamily="34" charset="0"/>
              </a:rPr>
              <a:t>And so on.</a:t>
            </a:r>
          </a:p>
        </p:txBody>
      </p:sp>
      <p:sp>
        <p:nvSpPr>
          <p:cNvPr id="7" name="TextBox 6"/>
          <p:cNvSpPr txBox="1"/>
          <p:nvPr/>
        </p:nvSpPr>
        <p:spPr>
          <a:xfrm>
            <a:off x="90935" y="48519"/>
            <a:ext cx="1202063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this was Quantitative Genetics, then we would enjoy the very plausible, regular, beautiful pattern of variance allocation: Where does the genetic variance come from, where-to does it go, how much is already there, how much is there still to come?</a:t>
            </a:r>
          </a:p>
        </p:txBody>
      </p:sp>
      <p:grpSp>
        <p:nvGrpSpPr>
          <p:cNvPr id="14" name="Group 13"/>
          <p:cNvGrpSpPr/>
          <p:nvPr/>
        </p:nvGrpSpPr>
        <p:grpSpPr>
          <a:xfrm>
            <a:off x="39258" y="1544163"/>
            <a:ext cx="6858000" cy="5143501"/>
            <a:chOff x="39258" y="1544163"/>
            <a:chExt cx="6858000" cy="5143501"/>
          </a:xfrm>
        </p:grpSpPr>
        <p:grpSp>
          <p:nvGrpSpPr>
            <p:cNvPr id="12" name="Group 11"/>
            <p:cNvGrpSpPr/>
            <p:nvPr/>
          </p:nvGrpSpPr>
          <p:grpSpPr>
            <a:xfrm>
              <a:off x="39258" y="1544163"/>
              <a:ext cx="6858000" cy="5143501"/>
              <a:chOff x="39258" y="1544163"/>
              <a:chExt cx="6858000" cy="5143501"/>
            </a:xfrm>
          </p:grpSpPr>
          <p:pic>
            <p:nvPicPr>
              <p:cNvPr id="4" name="Picture 2" descr="qrq"/>
              <p:cNvPicPr>
                <a:picLocks noChangeAspect="1" noChangeArrowheads="1"/>
              </p:cNvPicPr>
              <p:nvPr/>
            </p:nvPicPr>
            <p:blipFill>
              <a:blip r:embed="rId2"/>
              <a:srcRect/>
              <a:stretch>
                <a:fillRect/>
              </a:stretch>
            </p:blipFill>
            <p:spPr bwMode="auto">
              <a:xfrm>
                <a:off x="39258" y="1544163"/>
                <a:ext cx="6858000" cy="5143501"/>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TextBox 7"/>
              <p:cNvSpPr txBox="1"/>
              <p:nvPr/>
            </p:nvSpPr>
            <p:spPr>
              <a:xfrm>
                <a:off x="3137252" y="1995518"/>
                <a:ext cx="10457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F3-lines</a:t>
                </a:r>
              </a:p>
            </p:txBody>
          </p:sp>
          <p:sp>
            <p:nvSpPr>
              <p:cNvPr id="9" name="TextBox 8"/>
              <p:cNvSpPr txBox="1"/>
              <p:nvPr/>
            </p:nvSpPr>
            <p:spPr>
              <a:xfrm>
                <a:off x="2041824" y="1995518"/>
                <a:ext cx="52961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F2</a:t>
                </a:r>
              </a:p>
            </p:txBody>
          </p:sp>
          <p:sp>
            <p:nvSpPr>
              <p:cNvPr id="10" name="TextBox 9"/>
              <p:cNvSpPr txBox="1"/>
              <p:nvPr/>
            </p:nvSpPr>
            <p:spPr>
              <a:xfrm>
                <a:off x="90935" y="3335122"/>
                <a:ext cx="52961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P1</a:t>
                </a:r>
              </a:p>
            </p:txBody>
          </p:sp>
          <p:sp>
            <p:nvSpPr>
              <p:cNvPr id="11" name="TextBox 10"/>
              <p:cNvSpPr txBox="1"/>
              <p:nvPr/>
            </p:nvSpPr>
            <p:spPr>
              <a:xfrm>
                <a:off x="90935" y="5210232"/>
                <a:ext cx="52961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P2</a:t>
                </a:r>
              </a:p>
            </p:txBody>
          </p:sp>
        </p:grpSp>
        <p:sp>
          <p:nvSpPr>
            <p:cNvPr id="13" name="TextBox 12"/>
            <p:cNvSpPr txBox="1"/>
            <p:nvPr/>
          </p:nvSpPr>
          <p:spPr>
            <a:xfrm>
              <a:off x="1278981" y="2891394"/>
              <a:ext cx="52961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F1</a:t>
              </a:r>
            </a:p>
          </p:txBody>
        </p:sp>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90935" y="6286328"/>
            <a:ext cx="747126"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1489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7007031" y="1512123"/>
            <a:ext cx="5051935" cy="535531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Where is more genetic variation: Between the F2-plants or between their F3-offspring (</a:t>
            </a:r>
            <a:r>
              <a:rPr lang="en-GB" altLang="de-DE" i="1" dirty="0">
                <a:latin typeface="Arial" panose="020B0604020202020204" pitchFamily="34" charset="0"/>
                <a:cs typeface="Arial" panose="020B0604020202020204" pitchFamily="34" charset="0"/>
              </a:rPr>
              <a:t>aka</a:t>
            </a:r>
            <a:r>
              <a:rPr lang="en-GB" altLang="de-DE" dirty="0">
                <a:latin typeface="Arial" panose="020B0604020202020204" pitchFamily="34" charset="0"/>
                <a:cs typeface="Arial" panose="020B0604020202020204" pitchFamily="34" charset="0"/>
              </a:rPr>
              <a:t> F3-lines)? </a:t>
            </a:r>
          </a:p>
          <a:p>
            <a:pPr>
              <a:spcBef>
                <a:spcPct val="50000"/>
              </a:spcBef>
            </a:pPr>
            <a:r>
              <a:rPr lang="en-GB" altLang="de-DE" dirty="0">
                <a:latin typeface="Arial" panose="020B0604020202020204" pitchFamily="34" charset="0"/>
                <a:cs typeface="Arial" panose="020B0604020202020204" pitchFamily="34" charset="0"/>
              </a:rPr>
              <a:t>If the trait is without dominance, then the quantity of genetic variance between the F2-plants is identical to that between the F2-derived F3-lines. And the genetic variance between all! F3-plants is – then – 1.5-fold of the variance between the F2-plants. </a:t>
            </a:r>
            <a:r>
              <a:rPr lang="en-GB" altLang="de-DE" i="1" dirty="0">
                <a:latin typeface="Arial" panose="020B0604020202020204" pitchFamily="34" charset="0"/>
                <a:cs typeface="Arial" panose="020B0604020202020204" pitchFamily="34" charset="0"/>
              </a:rPr>
              <a:t>Et cetera</a:t>
            </a:r>
            <a:r>
              <a:rPr lang="en-GB" altLang="de-DE" dirty="0">
                <a:latin typeface="Arial" panose="020B0604020202020204" pitchFamily="34" charset="0"/>
                <a:cs typeface="Arial" panose="020B0604020202020204" pitchFamily="34" charset="0"/>
              </a:rPr>
              <a:t>. </a:t>
            </a:r>
          </a:p>
          <a:p>
            <a:pPr>
              <a:spcBef>
                <a:spcPct val="50000"/>
              </a:spcBef>
            </a:pPr>
            <a:r>
              <a:rPr lang="en-GB" altLang="de-DE" dirty="0">
                <a:latin typeface="Arial" panose="020B0604020202020204" pitchFamily="34" charset="0"/>
                <a:cs typeface="Arial" panose="020B0604020202020204" pitchFamily="34" charset="0"/>
              </a:rPr>
              <a:t>Yet. Zero dominance is a weird assumption, therefore the slightly more complex pattern of dominance segregation overlays the above-presented pattern. The combined outcome depends on the detailed genetic make-up of the trait(’s) segregation. </a:t>
            </a:r>
          </a:p>
          <a:p>
            <a:pPr>
              <a:spcBef>
                <a:spcPct val="50000"/>
              </a:spcBef>
            </a:pPr>
            <a:r>
              <a:rPr lang="en-GB" altLang="de-DE" dirty="0">
                <a:latin typeface="Arial" panose="020B0604020202020204" pitchFamily="34" charset="0"/>
                <a:cs typeface="Arial" panose="020B0604020202020204" pitchFamily="34" charset="0"/>
              </a:rPr>
              <a:t>Quantitative Genetics has models for this;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a:t>
            </a:r>
            <a:r>
              <a:rPr lang="en-GB" sz="1800" dirty="0">
                <a:effectLst/>
                <a:latin typeface="Arial" panose="020B0604020202020204" pitchFamily="34" charset="0"/>
                <a:ea typeface="Calibri" panose="020F0502020204030204" pitchFamily="34" charset="0"/>
              </a:rPr>
              <a:t>UNPLAB-QuGen_Ch-11[QG Lines I]).</a:t>
            </a:r>
            <a:endParaRPr lang="en-GB" altLang="de-DE" dirty="0">
              <a:latin typeface="Arial" panose="020B0604020202020204" pitchFamily="34" charset="0"/>
              <a:cs typeface="Arial" panose="020B0604020202020204" pitchFamily="34" charset="0"/>
            </a:endParaRPr>
          </a:p>
        </p:txBody>
      </p:sp>
      <p:sp>
        <p:nvSpPr>
          <p:cNvPr id="7" name="TextBox 6"/>
          <p:cNvSpPr txBox="1"/>
          <p:nvPr/>
        </p:nvSpPr>
        <p:spPr>
          <a:xfrm>
            <a:off x="90935" y="65122"/>
            <a:ext cx="1196803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this was Quantitative Genetics, then we would enjoy the very plausible, regular, beautiful pattern of variance allocation: Where does the genetic variance come from, where does it go, how much is already there, how much is there still to come?</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BC261C71-77AE-44C6-970E-6C44B9CD209C}"/>
              </a:ext>
            </a:extLst>
          </p:cNvPr>
          <p:cNvGrpSpPr>
            <a:grpSpLocks noChangeAspect="1"/>
          </p:cNvGrpSpPr>
          <p:nvPr/>
        </p:nvGrpSpPr>
        <p:grpSpPr>
          <a:xfrm>
            <a:off x="94154" y="1393054"/>
            <a:ext cx="6781606" cy="3694895"/>
            <a:chOff x="62753" y="599759"/>
            <a:chExt cx="9289871" cy="5061499"/>
          </a:xfrm>
        </p:grpSpPr>
        <p:pic>
          <p:nvPicPr>
            <p:cNvPr id="17" name="Picture 16">
              <a:extLst>
                <a:ext uri="{FF2B5EF4-FFF2-40B4-BE49-F238E27FC236}">
                  <a16:creationId xmlns:a16="http://schemas.microsoft.com/office/drawing/2014/main" id="{BBAED710-A6AD-40DF-BEC3-616D9BAC30F5}"/>
                </a:ext>
              </a:extLst>
            </p:cNvPr>
            <p:cNvPicPr>
              <a:picLocks noChangeAspect="1"/>
            </p:cNvPicPr>
            <p:nvPr/>
          </p:nvPicPr>
          <p:blipFill>
            <a:blip r:embed="rId2"/>
            <a:stretch>
              <a:fillRect/>
            </a:stretch>
          </p:blipFill>
          <p:spPr>
            <a:xfrm>
              <a:off x="62753" y="599759"/>
              <a:ext cx="9289871" cy="5061499"/>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04172F33-842D-4524-98E8-EDAF3664BC75}"/>
                </a:ext>
              </a:extLst>
            </p:cNvPr>
            <p:cNvSpPr txBox="1"/>
            <p:nvPr/>
          </p:nvSpPr>
          <p:spPr>
            <a:xfrm>
              <a:off x="3616904" y="2354063"/>
              <a:ext cx="1253972" cy="369332"/>
            </a:xfrm>
            <a:prstGeom prst="rect">
              <a:avLst/>
            </a:prstGeom>
            <a:noFill/>
          </p:spPr>
          <p:txBody>
            <a:bodyPr wrap="square" rtlCol="0">
              <a:spAutoFit/>
            </a:bodyPr>
            <a:lstStyle/>
            <a:p>
              <a:r>
                <a:rPr lang="en-GB" kern="4800">
                  <a:solidFill>
                    <a:srgbClr val="7E0000"/>
                  </a:solidFill>
                </a:rPr>
                <a:t>. . . . . . . . . .</a:t>
              </a:r>
            </a:p>
          </p:txBody>
        </p:sp>
        <p:sp>
          <p:nvSpPr>
            <p:cNvPr id="19" name="TextBox 18">
              <a:extLst>
                <a:ext uri="{FF2B5EF4-FFF2-40B4-BE49-F238E27FC236}">
                  <a16:creationId xmlns:a16="http://schemas.microsoft.com/office/drawing/2014/main" id="{4404A8EF-8287-4ABC-BB12-4FBD732E871A}"/>
                </a:ext>
              </a:extLst>
            </p:cNvPr>
            <p:cNvSpPr txBox="1"/>
            <p:nvPr/>
          </p:nvSpPr>
          <p:spPr>
            <a:xfrm>
              <a:off x="3609504" y="2985862"/>
              <a:ext cx="1253972" cy="369332"/>
            </a:xfrm>
            <a:prstGeom prst="rect">
              <a:avLst/>
            </a:prstGeom>
            <a:noFill/>
          </p:spPr>
          <p:txBody>
            <a:bodyPr wrap="square" rtlCol="0">
              <a:spAutoFit/>
            </a:bodyPr>
            <a:lstStyle/>
            <a:p>
              <a:r>
                <a:rPr lang="en-GB" kern="4800">
                  <a:solidFill>
                    <a:srgbClr val="7E0000"/>
                  </a:solidFill>
                </a:rPr>
                <a:t>. . . . . . . . . .</a:t>
              </a:r>
            </a:p>
          </p:txBody>
        </p:sp>
        <p:sp>
          <p:nvSpPr>
            <p:cNvPr id="20" name="TextBox 19">
              <a:extLst>
                <a:ext uri="{FF2B5EF4-FFF2-40B4-BE49-F238E27FC236}">
                  <a16:creationId xmlns:a16="http://schemas.microsoft.com/office/drawing/2014/main" id="{3D2310FB-600B-494C-BC4D-2CE3F620A04B}"/>
                </a:ext>
              </a:extLst>
            </p:cNvPr>
            <p:cNvSpPr txBox="1"/>
            <p:nvPr/>
          </p:nvSpPr>
          <p:spPr>
            <a:xfrm>
              <a:off x="3610980" y="3755261"/>
              <a:ext cx="1253972" cy="369332"/>
            </a:xfrm>
            <a:prstGeom prst="rect">
              <a:avLst/>
            </a:prstGeom>
            <a:noFill/>
          </p:spPr>
          <p:txBody>
            <a:bodyPr wrap="square" rtlCol="0">
              <a:spAutoFit/>
            </a:bodyPr>
            <a:lstStyle/>
            <a:p>
              <a:r>
                <a:rPr lang="en-GB" kern="4800">
                  <a:solidFill>
                    <a:srgbClr val="7E0000"/>
                  </a:solidFill>
                </a:rPr>
                <a:t>. . . . . . . . . .</a:t>
              </a:r>
            </a:p>
          </p:txBody>
        </p:sp>
        <p:sp>
          <p:nvSpPr>
            <p:cNvPr id="21" name="TextBox 20">
              <a:extLst>
                <a:ext uri="{FF2B5EF4-FFF2-40B4-BE49-F238E27FC236}">
                  <a16:creationId xmlns:a16="http://schemas.microsoft.com/office/drawing/2014/main" id="{5B99FEB8-20D0-4956-AC69-7D662185E17A}"/>
                </a:ext>
              </a:extLst>
            </p:cNvPr>
            <p:cNvSpPr txBox="1"/>
            <p:nvPr/>
          </p:nvSpPr>
          <p:spPr>
            <a:xfrm>
              <a:off x="3621345" y="4613414"/>
              <a:ext cx="1253972" cy="369332"/>
            </a:xfrm>
            <a:prstGeom prst="rect">
              <a:avLst/>
            </a:prstGeom>
            <a:noFill/>
          </p:spPr>
          <p:txBody>
            <a:bodyPr wrap="square" rtlCol="0">
              <a:spAutoFit/>
            </a:bodyPr>
            <a:lstStyle/>
            <a:p>
              <a:r>
                <a:rPr lang="en-GB" kern="4800">
                  <a:solidFill>
                    <a:srgbClr val="7E0000"/>
                  </a:solidFill>
                </a:rPr>
                <a:t>. . . . . . . . . .</a:t>
              </a:r>
            </a:p>
          </p:txBody>
        </p:sp>
        <p:cxnSp>
          <p:nvCxnSpPr>
            <p:cNvPr id="22" name="Straight Connector 21">
              <a:extLst>
                <a:ext uri="{FF2B5EF4-FFF2-40B4-BE49-F238E27FC236}">
                  <a16:creationId xmlns:a16="http://schemas.microsoft.com/office/drawing/2014/main" id="{80D7145A-BFFF-4162-A57E-4161B16A63A3}"/>
                </a:ext>
              </a:extLst>
            </p:cNvPr>
            <p:cNvCxnSpPr>
              <a:cxnSpLocks/>
            </p:cNvCxnSpPr>
            <p:nvPr/>
          </p:nvCxnSpPr>
          <p:spPr>
            <a:xfrm flipH="1">
              <a:off x="5659515" y="4358936"/>
              <a:ext cx="88776" cy="439144"/>
            </a:xfrm>
            <a:prstGeom prst="line">
              <a:avLst/>
            </a:prstGeom>
            <a:ln w="9525">
              <a:solidFill>
                <a:srgbClr val="5C422A"/>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27C359C2-5549-4486-AE45-70F621A52915}"/>
              </a:ext>
            </a:extLst>
          </p:cNvPr>
          <p:cNvPicPr>
            <a:picLocks noChangeAspect="1"/>
          </p:cNvPicPr>
          <p:nvPr/>
        </p:nvPicPr>
        <p:blipFill>
          <a:blip r:embed="rId3"/>
          <a:stretch>
            <a:fillRect/>
          </a:stretch>
        </p:blipFill>
        <p:spPr>
          <a:xfrm>
            <a:off x="90935" y="5183328"/>
            <a:ext cx="3529040" cy="1609549"/>
          </a:xfrm>
          <a:prstGeom prst="rect">
            <a:avLst/>
          </a:prstGeom>
        </p:spPr>
      </p:pic>
      <p:pic>
        <p:nvPicPr>
          <p:cNvPr id="25" name="Picture 24">
            <a:extLst>
              <a:ext uri="{FF2B5EF4-FFF2-40B4-BE49-F238E27FC236}">
                <a16:creationId xmlns:a16="http://schemas.microsoft.com/office/drawing/2014/main" id="{8E918DDC-3BCB-40CD-ABB5-5A44B9DE01A2}"/>
              </a:ext>
            </a:extLst>
          </p:cNvPr>
          <p:cNvPicPr>
            <a:picLocks noChangeAspect="1"/>
          </p:cNvPicPr>
          <p:nvPr/>
        </p:nvPicPr>
        <p:blipFill>
          <a:blip r:embed="rId4"/>
          <a:stretch>
            <a:fillRect/>
          </a:stretch>
        </p:blipFill>
        <p:spPr>
          <a:xfrm>
            <a:off x="3670598" y="5213631"/>
            <a:ext cx="3268365" cy="1579246"/>
          </a:xfrm>
          <a:prstGeom prst="rect">
            <a:avLst/>
          </a:prstGeom>
        </p:spPr>
      </p:pic>
      <p:sp>
        <p:nvSpPr>
          <p:cNvPr id="26" name="TextBox 25">
            <a:extLst>
              <a:ext uri="{FF2B5EF4-FFF2-40B4-BE49-F238E27FC236}">
                <a16:creationId xmlns:a16="http://schemas.microsoft.com/office/drawing/2014/main" id="{E63EC10F-0342-4D06-A2CC-222CA97ED836}"/>
              </a:ext>
            </a:extLst>
          </p:cNvPr>
          <p:cNvSpPr txBox="1"/>
          <p:nvPr/>
        </p:nvSpPr>
        <p:spPr>
          <a:xfrm>
            <a:off x="3128963" y="6453195"/>
            <a:ext cx="12049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WLink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1311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8692" y="45468"/>
            <a:ext cx="5759999" cy="4320000"/>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a:stretch>
            <a:fillRect/>
          </a:stretch>
        </p:blipFill>
        <p:spPr>
          <a:xfrm>
            <a:off x="6358691" y="3160377"/>
            <a:ext cx="5759999" cy="3640685"/>
          </a:xfrm>
          <a:prstGeom prst="rect">
            <a:avLst/>
          </a:prstGeom>
        </p:spPr>
      </p:pic>
      <p:sp>
        <p:nvSpPr>
          <p:cNvPr id="12" name="Text Box 33"/>
          <p:cNvSpPr txBox="1">
            <a:spLocks noChangeArrowheads="1"/>
          </p:cNvSpPr>
          <p:nvPr/>
        </p:nvSpPr>
        <p:spPr bwMode="auto">
          <a:xfrm>
            <a:off x="5881688" y="3601582"/>
            <a:ext cx="2016125" cy="366712"/>
          </a:xfrm>
          <a:prstGeom prst="rect">
            <a:avLst/>
          </a:prstGeom>
          <a:noFill/>
          <a:ln w="9525">
            <a:noFill/>
            <a:miter lim="800000"/>
            <a:headEnd/>
            <a:tailEnd/>
          </a:ln>
        </p:spPr>
        <p:txBody>
          <a:bodyPr>
            <a:spAutoFit/>
          </a:bodyPr>
          <a:lstStyle/>
          <a:p>
            <a:pPr>
              <a:spcBef>
                <a:spcPct val="50000"/>
              </a:spcBef>
            </a:pPr>
            <a:r>
              <a:rPr lang="en-GB" altLang="de-DE" dirty="0">
                <a:solidFill>
                  <a:srgbClr val="008080"/>
                </a:solidFill>
              </a:rPr>
              <a:t>www.z-saatgut.de</a:t>
            </a:r>
            <a:endParaRPr lang="de-DE" altLang="de-DE" dirty="0"/>
          </a:p>
        </p:txBody>
      </p:sp>
      <p:grpSp>
        <p:nvGrpSpPr>
          <p:cNvPr id="14" name="Group 13"/>
          <p:cNvGrpSpPr/>
          <p:nvPr/>
        </p:nvGrpSpPr>
        <p:grpSpPr>
          <a:xfrm>
            <a:off x="1941876" y="479934"/>
            <a:ext cx="4336273" cy="6337152"/>
            <a:chOff x="1941876" y="479934"/>
            <a:chExt cx="4336273" cy="6337152"/>
          </a:xfrm>
        </p:grpSpPr>
        <p:pic>
          <p:nvPicPr>
            <p:cNvPr id="6" name="Picture 2" descr="Weizen pedigree2"/>
            <p:cNvPicPr>
              <a:picLocks noChangeAspect="1" noChangeArrowheads="1"/>
            </p:cNvPicPr>
            <p:nvPr/>
          </p:nvPicPr>
          <p:blipFill>
            <a:blip r:embed="rId4"/>
            <a:srcRect/>
            <a:stretch>
              <a:fillRect/>
            </a:stretch>
          </p:blipFill>
          <p:spPr bwMode="auto">
            <a:xfrm>
              <a:off x="2137814" y="479934"/>
              <a:ext cx="4140335" cy="633715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Text Box 6"/>
            <p:cNvSpPr txBox="1">
              <a:spLocks noChangeArrowheads="1"/>
            </p:cNvSpPr>
            <p:nvPr/>
          </p:nvSpPr>
          <p:spPr bwMode="auto">
            <a:xfrm>
              <a:off x="1941877" y="1109446"/>
              <a:ext cx="959078"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solidFill>
                    <a:srgbClr val="005392"/>
                  </a:solidFill>
                  <a:latin typeface="Arial" panose="020B0604020202020204" pitchFamily="34" charset="0"/>
                  <a:cs typeface="Arial" panose="020B0604020202020204" pitchFamily="34" charset="0"/>
                </a:rPr>
                <a:t>Year of </a:t>
              </a:r>
              <a:br>
                <a:rPr lang="en-GB" altLang="de-DE" dirty="0">
                  <a:solidFill>
                    <a:srgbClr val="005392"/>
                  </a:solidFill>
                  <a:latin typeface="Arial" panose="020B0604020202020204" pitchFamily="34" charset="0"/>
                  <a:cs typeface="Arial" panose="020B0604020202020204" pitchFamily="34" charset="0"/>
                </a:rPr>
              </a:br>
              <a:r>
                <a:rPr lang="en-GB" altLang="de-DE" dirty="0">
                  <a:solidFill>
                    <a:srgbClr val="005392"/>
                  </a:solidFill>
                  <a:latin typeface="Arial" panose="020B0604020202020204" pitchFamily="34" charset="0"/>
                  <a:cs typeface="Arial" panose="020B0604020202020204" pitchFamily="34" charset="0"/>
                </a:rPr>
                <a:t>release</a:t>
              </a:r>
            </a:p>
          </p:txBody>
        </p:sp>
        <p:sp>
          <p:nvSpPr>
            <p:cNvPr id="10" name="Line 8"/>
            <p:cNvSpPr>
              <a:spLocks noChangeShapeType="1"/>
            </p:cNvSpPr>
            <p:nvPr/>
          </p:nvSpPr>
          <p:spPr bwMode="auto">
            <a:xfrm flipH="1">
              <a:off x="1941876" y="1068010"/>
              <a:ext cx="18946" cy="5398104"/>
            </a:xfrm>
            <a:prstGeom prst="line">
              <a:avLst/>
            </a:prstGeom>
            <a:noFill/>
            <a:ln w="12700">
              <a:solidFill>
                <a:srgbClr val="005392"/>
              </a:solidFill>
              <a:round/>
              <a:headEnd type="none" w="med" len="med"/>
              <a:tailEnd type="triangle" w="lg" len="lg"/>
            </a:ln>
            <a:effectLst>
              <a:outerShdw blurRad="50800" dist="38100" dir="2700000" algn="tl" rotWithShape="0">
                <a:prstClr val="black">
                  <a:alpha val="40000"/>
                </a:prstClr>
              </a:outerShdw>
            </a:effectLst>
          </p:spPr>
          <p:txBody>
            <a:bodyPr/>
            <a:lstStyle/>
            <a:p>
              <a:endParaRPr lang="de-DE"/>
            </a:p>
          </p:txBody>
        </p:sp>
        <p:sp>
          <p:nvSpPr>
            <p:cNvPr id="13" name="Rectangle 12"/>
            <p:cNvSpPr/>
            <p:nvPr/>
          </p:nvSpPr>
          <p:spPr>
            <a:xfrm>
              <a:off x="2436223" y="6466114"/>
              <a:ext cx="352697" cy="254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rot="16200000">
            <a:off x="-2478047" y="2650264"/>
            <a:ext cx="6686783" cy="1569660"/>
          </a:xfrm>
          <a:prstGeom prst="rect">
            <a:avLst/>
          </a:prstGeom>
          <a:solidFill>
            <a:schemeClr val="bg1"/>
          </a:solidFill>
          <a:effectLst>
            <a:outerShdw blurRad="50800" dist="38100" dir="18900000" algn="b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There is nothing important to learn on this page. Just enjoy the pictures and think about a quote from Marie Antoinette: "There is nothing new except what has been forgotten."</a:t>
            </a:r>
          </a:p>
        </p:txBody>
      </p:sp>
      <p:sp>
        <p:nvSpPr>
          <p:cNvPr id="16" name="Text Box 3"/>
          <p:cNvSpPr txBox="1">
            <a:spLocks noChangeArrowheads="1"/>
          </p:cNvSpPr>
          <p:nvPr/>
        </p:nvSpPr>
        <p:spPr bwMode="auto">
          <a:xfrm>
            <a:off x="1960823" y="83844"/>
            <a:ext cx="4317326"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Pedigree of famous wheat cultivars (Curtesy www.z-saatgut.de)</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sp>
        <p:nvSpPr>
          <p:cNvPr id="3" name="TextBox 2"/>
          <p:cNvSpPr txBox="1"/>
          <p:nvPr/>
        </p:nvSpPr>
        <p:spPr>
          <a:xfrm>
            <a:off x="6419088" y="2967228"/>
            <a:ext cx="1408176" cy="369332"/>
          </a:xfrm>
          <a:prstGeom prst="rect">
            <a:avLst/>
          </a:prstGeom>
          <a:solidFill>
            <a:schemeClr val="bg1"/>
          </a:solidFill>
        </p:spPr>
        <p:txBody>
          <a:bodyPr wrap="square" rtlCol="0">
            <a:spAutoFit/>
          </a:bodyPr>
          <a:lstStyle/>
          <a:p>
            <a:r>
              <a:rPr lang="de-DE" dirty="0" err="1">
                <a:latin typeface="Arial" panose="020B0604020202020204" pitchFamily="34" charset="0"/>
                <a:cs typeface="Arial" panose="020B0604020202020204" pitchFamily="34" charset="0"/>
              </a:rPr>
              <a:t>Both</a:t>
            </a:r>
            <a:r>
              <a:rPr lang="de-DE" dirty="0">
                <a:latin typeface="Arial" panose="020B0604020202020204" pitchFamily="34" charset="0"/>
                <a:cs typeface="Arial" panose="020B0604020202020204" pitchFamily="34" charset="0"/>
              </a:rPr>
              <a:t> © 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659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3201" y="36000"/>
            <a:ext cx="12049740" cy="830997"/>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As you receive a seed bag from Line Breeding labelled </a:t>
            </a:r>
            <a:r>
              <a:rPr lang="en-GB" sz="2400" dirty="0">
                <a:solidFill>
                  <a:srgbClr val="0000FF"/>
                </a:solidFill>
                <a:latin typeface="Arial" panose="020B0604020202020204" pitchFamily="34" charset="0"/>
                <a:cs typeface="Arial" panose="020B0604020202020204" pitchFamily="34" charset="0"/>
              </a:rPr>
              <a:t>F</a:t>
            </a:r>
            <a:r>
              <a:rPr lang="en-GB" sz="2400" baseline="-25000" dirty="0">
                <a:solidFill>
                  <a:srgbClr val="0000FF"/>
                </a:solidFill>
                <a:latin typeface="Arial" panose="020B0604020202020204" pitchFamily="34" charset="0"/>
                <a:cs typeface="Arial" panose="020B0604020202020204" pitchFamily="34" charset="0"/>
              </a:rPr>
              <a:t>4</a:t>
            </a:r>
            <a:r>
              <a:rPr lang="en-GB" sz="2400" dirty="0">
                <a:solidFill>
                  <a:srgbClr val="0000FF"/>
                </a:solidFill>
                <a:latin typeface="Arial" panose="020B0604020202020204" pitchFamily="34" charset="0"/>
                <a:cs typeface="Arial" panose="020B0604020202020204" pitchFamily="34" charset="0"/>
              </a:rPr>
              <a:t>-line</a:t>
            </a:r>
            <a:r>
              <a:rPr lang="en-GB" sz="2400" dirty="0">
                <a:latin typeface="Arial" panose="020B0604020202020204" pitchFamily="34" charset="0"/>
                <a:cs typeface="Arial" panose="020B0604020202020204" pitchFamily="34" charset="0"/>
              </a:rPr>
              <a:t>, you have received one of two pieces of information; </a:t>
            </a:r>
            <a:r>
              <a:rPr lang="en-GB" sz="2400" dirty="0">
                <a:solidFill>
                  <a:schemeClr val="tx1">
                    <a:lumMod val="50000"/>
                    <a:lumOff val="50000"/>
                  </a:schemeClr>
                </a:solidFill>
                <a:latin typeface="Arial" panose="020B0604020202020204" pitchFamily="34" charset="0"/>
                <a:cs typeface="Arial" panose="020B0604020202020204" pitchFamily="34" charset="0"/>
              </a:rPr>
              <a:t>watch out for the other, missing piece of information</a:t>
            </a:r>
            <a:r>
              <a:rPr lang="en-GB" sz="2400" dirty="0">
                <a:latin typeface="Arial" panose="020B0604020202020204" pitchFamily="34" charset="0"/>
                <a:cs typeface="Arial" panose="020B0604020202020204" pitchFamily="34" charset="0"/>
              </a:rPr>
              <a:t>!</a:t>
            </a:r>
          </a:p>
        </p:txBody>
      </p:sp>
      <p:sp>
        <p:nvSpPr>
          <p:cNvPr id="11" name="TextBox 10"/>
          <p:cNvSpPr txBox="1"/>
          <p:nvPr/>
        </p:nvSpPr>
        <p:spPr>
          <a:xfrm>
            <a:off x="6739226" y="977862"/>
            <a:ext cx="5353715" cy="313932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two pieces of information that you need:</a:t>
            </a:r>
          </a:p>
          <a:p>
            <a:pPr marL="457200" indent="-457200">
              <a:buAutoNum type="arabicPlain"/>
            </a:pPr>
            <a:endParaRPr lang="en-GB" dirty="0">
              <a:solidFill>
                <a:srgbClr val="0000FF"/>
              </a:solidFill>
              <a:latin typeface="Arial" panose="020B0604020202020204" pitchFamily="34" charset="0"/>
              <a:cs typeface="Arial" panose="020B0604020202020204" pitchFamily="34" charset="0"/>
            </a:endParaRPr>
          </a:p>
          <a:p>
            <a:pPr marL="457200" indent="-457200">
              <a:buAutoNum type="arabicPlain"/>
            </a:pPr>
            <a:r>
              <a:rPr lang="en-GB" dirty="0">
                <a:latin typeface="Arial" panose="020B0604020202020204" pitchFamily="34" charset="0"/>
                <a:cs typeface="Arial" panose="020B0604020202020204" pitchFamily="34" charset="0"/>
              </a:rPr>
              <a:t>What is the inbreeding generation of the seed? It is F4, hence on average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(1/2)</a:t>
            </a:r>
            <a:r>
              <a:rPr lang="en-GB" baseline="30000" dirty="0">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⅛</a:t>
            </a:r>
            <a:r>
              <a:rPr lang="en-GB" dirty="0">
                <a:latin typeface="Arial" panose="020B0604020202020204" pitchFamily="34" charset="0"/>
                <a:cs typeface="Arial" panose="020B0604020202020204" pitchFamily="34" charset="0"/>
              </a:rPr>
              <a:t> = 12.5% of initial heterozygosity still present</a:t>
            </a:r>
            <a:r>
              <a:rPr lang="en-GB" dirty="0">
                <a:solidFill>
                  <a:schemeClr val="tx1">
                    <a:lumMod val="50000"/>
                    <a:lumOff val="50000"/>
                  </a:schemeClr>
                </a:solidFill>
                <a:latin typeface="Arial" panose="020B0604020202020204" pitchFamily="34" charset="0"/>
                <a:cs typeface="Arial" panose="020B0604020202020204" pitchFamily="34" charset="0"/>
              </a:rPr>
              <a:t>     (½ in F2</a:t>
            </a:r>
            <a:r>
              <a:rPr lang="en-GB" dirty="0">
                <a:solidFill>
                  <a:schemeClr val="tx1">
                    <a:lumMod val="75000"/>
                    <a:lumOff val="25000"/>
                  </a:schemeClr>
                </a:solidFill>
                <a:latin typeface="Arial" panose="020B0604020202020204" pitchFamily="34" charset="0"/>
                <a:cs typeface="Arial" panose="020B0604020202020204" pitchFamily="34" charset="0"/>
              </a:rPr>
              <a:t>, ¼ in F3</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⅛ in F4</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t>
            </a:r>
          </a:p>
          <a:p>
            <a:pPr marL="457200" indent="-457200">
              <a:buAutoNum type="arabicPlain"/>
            </a:pPr>
            <a:endParaRPr lang="en-GB" dirty="0">
              <a:latin typeface="Arial" panose="020B0604020202020204" pitchFamily="34" charset="0"/>
              <a:cs typeface="Arial" panose="020B0604020202020204" pitchFamily="34" charset="0"/>
            </a:endParaRPr>
          </a:p>
          <a:p>
            <a:pPr marL="457200" indent="-457200">
              <a:buAutoNum type="arabicPlain"/>
            </a:pPr>
            <a:r>
              <a:rPr lang="en-GB" dirty="0">
                <a:latin typeface="Arial" panose="020B0604020202020204" pitchFamily="34" charset="0"/>
                <a:cs typeface="Arial" panose="020B0604020202020204" pitchFamily="34" charset="0"/>
              </a:rPr>
              <a:t>What is the inbreeding generation of the least-remote single parental plant of that ‚entry‘. Maybe it is F2, then you received an F2-de-rived partial bulk in F4. Maybe F3, then … </a:t>
            </a:r>
            <a:endParaRPr lang="en-GB" dirty="0"/>
          </a:p>
        </p:txBody>
      </p:sp>
      <p:grpSp>
        <p:nvGrpSpPr>
          <p:cNvPr id="72" name="Group 71"/>
          <p:cNvGrpSpPr/>
          <p:nvPr/>
        </p:nvGrpSpPr>
        <p:grpSpPr>
          <a:xfrm>
            <a:off x="87841" y="1013267"/>
            <a:ext cx="6523057" cy="3114233"/>
            <a:chOff x="87841" y="1013267"/>
            <a:chExt cx="6523057" cy="3114233"/>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42" y="1013267"/>
              <a:ext cx="6523056" cy="3114233"/>
            </a:xfrm>
            <a:prstGeom prst="rect">
              <a:avLst/>
            </a:prstGeom>
          </p:spPr>
        </p:pic>
        <p:sp>
          <p:nvSpPr>
            <p:cNvPr id="10" name="TextBox 9"/>
            <p:cNvSpPr txBox="1"/>
            <p:nvPr/>
          </p:nvSpPr>
          <p:spPr>
            <a:xfrm>
              <a:off x="87841" y="3449745"/>
              <a:ext cx="222120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How homozygous?</a:t>
              </a:r>
            </a:p>
            <a:p>
              <a:r>
                <a:rPr lang="en-GB" dirty="0">
                  <a:latin typeface="Arial" panose="020B0604020202020204" pitchFamily="34" charset="0"/>
                  <a:cs typeface="Arial" panose="020B0604020202020204" pitchFamily="34" charset="0"/>
                </a:rPr>
                <a:t>How much inbred? </a:t>
              </a:r>
            </a:p>
          </p:txBody>
        </p:sp>
        <p:sp>
          <p:nvSpPr>
            <p:cNvPr id="33" name="TextBox 32"/>
            <p:cNvSpPr txBox="1"/>
            <p:nvPr/>
          </p:nvSpPr>
          <p:spPr>
            <a:xfrm>
              <a:off x="2437374" y="3726744"/>
              <a:ext cx="2426726" cy="369332"/>
            </a:xfrm>
            <a:prstGeom prst="rect">
              <a:avLst/>
            </a:prstGeom>
            <a:solidFill>
              <a:schemeClr val="bg1"/>
            </a:solidFill>
            <a:ln w="38100">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How heterogeneous?</a:t>
              </a:r>
            </a:p>
          </p:txBody>
        </p:sp>
        <p:cxnSp>
          <p:nvCxnSpPr>
            <p:cNvPr id="35" name="Straight Arrow Connector 34"/>
            <p:cNvCxnSpPr>
              <a:stCxn id="33" idx="3"/>
            </p:cNvCxnSpPr>
            <p:nvPr/>
          </p:nvCxnSpPr>
          <p:spPr>
            <a:xfrm flipV="1">
              <a:off x="4864100" y="3589867"/>
              <a:ext cx="939800" cy="321543"/>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33" idx="3"/>
            </p:cNvCxnSpPr>
            <p:nvPr/>
          </p:nvCxnSpPr>
          <p:spPr>
            <a:xfrm flipV="1">
              <a:off x="4864100" y="2984690"/>
              <a:ext cx="389467" cy="926720"/>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3" idx="3"/>
            </p:cNvCxnSpPr>
            <p:nvPr/>
          </p:nvCxnSpPr>
          <p:spPr>
            <a:xfrm flipV="1">
              <a:off x="4864100" y="2394677"/>
              <a:ext cx="351367" cy="1516733"/>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3" idx="3"/>
            </p:cNvCxnSpPr>
            <p:nvPr/>
          </p:nvCxnSpPr>
          <p:spPr>
            <a:xfrm flipV="1">
              <a:off x="4864100" y="2240088"/>
              <a:ext cx="55033" cy="1671322"/>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33" idx="3"/>
            </p:cNvCxnSpPr>
            <p:nvPr/>
          </p:nvCxnSpPr>
          <p:spPr>
            <a:xfrm flipV="1">
              <a:off x="4864100" y="3225800"/>
              <a:ext cx="1138767" cy="685610"/>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33" idx="3"/>
            </p:cNvCxnSpPr>
            <p:nvPr/>
          </p:nvCxnSpPr>
          <p:spPr>
            <a:xfrm flipV="1">
              <a:off x="4864100" y="1853342"/>
              <a:ext cx="389467" cy="2058068"/>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33" idx="3"/>
            </p:cNvCxnSpPr>
            <p:nvPr/>
          </p:nvCxnSpPr>
          <p:spPr>
            <a:xfrm flipV="1">
              <a:off x="4864100" y="2261631"/>
              <a:ext cx="1135866" cy="1649779"/>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33" idx="3"/>
            </p:cNvCxnSpPr>
            <p:nvPr/>
          </p:nvCxnSpPr>
          <p:spPr>
            <a:xfrm flipV="1">
              <a:off x="4864100" y="2490918"/>
              <a:ext cx="1485900" cy="1420492"/>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33" idx="3"/>
            </p:cNvCxnSpPr>
            <p:nvPr/>
          </p:nvCxnSpPr>
          <p:spPr>
            <a:xfrm flipV="1">
              <a:off x="4864100" y="2466664"/>
              <a:ext cx="897467" cy="1444746"/>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33" idx="3"/>
            </p:cNvCxnSpPr>
            <p:nvPr/>
          </p:nvCxnSpPr>
          <p:spPr>
            <a:xfrm flipV="1">
              <a:off x="4864100" y="2797315"/>
              <a:ext cx="1435100" cy="1114095"/>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33" idx="3"/>
            </p:cNvCxnSpPr>
            <p:nvPr/>
          </p:nvCxnSpPr>
          <p:spPr>
            <a:xfrm flipV="1">
              <a:off x="4864100" y="2820453"/>
              <a:ext cx="1090083" cy="1090957"/>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33" idx="3"/>
            </p:cNvCxnSpPr>
            <p:nvPr/>
          </p:nvCxnSpPr>
          <p:spPr>
            <a:xfrm flipV="1">
              <a:off x="4864100" y="2125884"/>
              <a:ext cx="719667" cy="1785526"/>
            </a:xfrm>
            <a:prstGeom prst="straightConnector1">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73" name="TextBox 72"/>
          <p:cNvSpPr txBox="1"/>
          <p:nvPr/>
        </p:nvSpPr>
        <p:spPr>
          <a:xfrm>
            <a:off x="87842" y="4175939"/>
            <a:ext cx="12005100" cy="258532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By the way. One (of several) reason to use </a:t>
            </a:r>
            <a:r>
              <a:rPr lang="en-GB" dirty="0">
                <a:solidFill>
                  <a:srgbClr val="C00000"/>
                </a:solidFill>
                <a:latin typeface="Arial" panose="020B0604020202020204" pitchFamily="34" charset="0"/>
                <a:cs typeface="Arial" panose="020B0604020202020204" pitchFamily="34" charset="0"/>
              </a:rPr>
              <a:t>field plots </a:t>
            </a:r>
            <a:r>
              <a:rPr lang="en-GB" dirty="0">
                <a:solidFill>
                  <a:schemeClr val="tx1">
                    <a:lumMod val="50000"/>
                    <a:lumOff val="50000"/>
                  </a:schemeClr>
                </a:solidFill>
                <a:latin typeface="Arial" panose="020B0604020202020204" pitchFamily="34" charset="0"/>
                <a:cs typeface="Arial" panose="020B0604020202020204" pitchFamily="34" charset="0"/>
              </a:rPr>
              <a:t>to test and select candidates for line </a:t>
            </a:r>
            <a:r>
              <a:rPr lang="en-GB" dirty="0" err="1">
                <a:solidFill>
                  <a:schemeClr val="tx1">
                    <a:lumMod val="50000"/>
                    <a:lumOff val="50000"/>
                  </a:schemeClr>
                </a:solidFill>
                <a:latin typeface="Arial" panose="020B0604020202020204" pitchFamily="34" charset="0"/>
                <a:cs typeface="Arial" panose="020B0604020202020204" pitchFamily="34" charset="0"/>
              </a:rPr>
              <a:t>cvs</a:t>
            </a:r>
            <a:r>
              <a:rPr lang="en-GB" dirty="0">
                <a:solidFill>
                  <a:schemeClr val="tx1">
                    <a:lumMod val="50000"/>
                    <a:lumOff val="50000"/>
                  </a:schemeClr>
                </a:solidFill>
                <a:latin typeface="Arial" panose="020B0604020202020204" pitchFamily="34" charset="0"/>
                <a:cs typeface="Arial" panose="020B0604020202020204" pitchFamily="34" charset="0"/>
              </a:rPr>
              <a:t>. (arable crops, row crops; e.g. F4-lines) and to not test the candidates with </a:t>
            </a:r>
            <a:r>
              <a:rPr lang="en-GB" dirty="0">
                <a:solidFill>
                  <a:srgbClr val="C00000"/>
                </a:solidFill>
                <a:latin typeface="Arial" panose="020B0604020202020204" pitchFamily="34" charset="0"/>
                <a:cs typeface="Arial" panose="020B0604020202020204" pitchFamily="34" charset="0"/>
              </a:rPr>
              <a:t>just one plant </a:t>
            </a:r>
            <a:r>
              <a:rPr lang="en-GB" dirty="0">
                <a:solidFill>
                  <a:schemeClr val="tx1">
                    <a:lumMod val="50000"/>
                    <a:lumOff val="50000"/>
                  </a:schemeClr>
                </a:solidFill>
                <a:latin typeface="Arial" panose="020B0604020202020204" pitchFamily="34" charset="0"/>
                <a:cs typeface="Arial" panose="020B0604020202020204" pitchFamily="34" charset="0"/>
              </a:rPr>
              <a:t>per each (one F4-individual per F4-line) is: In F4, plants are not yet homozygous. Let the F1 be heterozygous for 8 QTL (dominant-recessive gene action hence heterosis). In F4, plants are expectedly ‚still‘ heterozygous </a:t>
            </a:r>
            <a:r>
              <a:rPr lang="en-GB" dirty="0">
                <a:solidFill>
                  <a:srgbClr val="0000FF"/>
                </a:solidFill>
                <a:latin typeface="Arial" panose="020B0604020202020204" pitchFamily="34" charset="0"/>
                <a:cs typeface="Arial" panose="020B0604020202020204" pitchFamily="34" charset="0"/>
              </a:rPr>
              <a:t>at one of the 8 </a:t>
            </a:r>
            <a:r>
              <a:rPr lang="en-GB" dirty="0">
                <a:solidFill>
                  <a:schemeClr val="tx1">
                    <a:lumMod val="50000"/>
                    <a:lumOff val="50000"/>
                  </a:schemeClr>
                </a:solidFill>
                <a:latin typeface="Arial" panose="020B0604020202020204" pitchFamily="34" charset="0"/>
                <a:cs typeface="Arial" panose="020B0604020202020204" pitchFamily="34" charset="0"/>
              </a:rPr>
              <a:t>QTLs. With this, the frequency of </a:t>
            </a:r>
            <a:r>
              <a:rPr lang="en-GB" dirty="0">
                <a:solidFill>
                  <a:srgbClr val="C00000"/>
                </a:solidFill>
                <a:latin typeface="Arial" panose="020B0604020202020204" pitchFamily="34" charset="0"/>
                <a:cs typeface="Arial" panose="020B0604020202020204" pitchFamily="34" charset="0"/>
              </a:rPr>
              <a:t>plants </a:t>
            </a:r>
            <a:r>
              <a:rPr lang="en-GB" dirty="0">
                <a:solidFill>
                  <a:schemeClr val="tx1">
                    <a:lumMod val="50000"/>
                    <a:lumOff val="50000"/>
                  </a:schemeClr>
                </a:solidFill>
                <a:latin typeface="Arial" panose="020B0604020202020204" pitchFamily="34" charset="0"/>
                <a:cs typeface="Arial" panose="020B0604020202020204" pitchFamily="34" charset="0"/>
              </a:rPr>
              <a:t>having e.g. </a:t>
            </a:r>
            <a:r>
              <a:rPr lang="en-GB" dirty="0">
                <a:solidFill>
                  <a:srgbClr val="0000FF"/>
                </a:solidFill>
                <a:latin typeface="Arial" panose="020B0604020202020204" pitchFamily="34" charset="0"/>
                <a:cs typeface="Arial" panose="020B0604020202020204" pitchFamily="34" charset="0"/>
              </a:rPr>
              <a:t>≥3</a:t>
            </a:r>
            <a:r>
              <a:rPr lang="en-GB" dirty="0">
                <a:solidFill>
                  <a:schemeClr val="tx1">
                    <a:lumMod val="50000"/>
                    <a:lumOff val="50000"/>
                  </a:schemeClr>
                </a:solidFill>
                <a:latin typeface="Arial" panose="020B0604020202020204" pitchFamily="34" charset="0"/>
                <a:cs typeface="Arial" panose="020B0604020202020204" pitchFamily="34" charset="0"/>
              </a:rPr>
              <a:t> QTL heterozygous is 6.74%*. Therefore, best </a:t>
            </a:r>
            <a:r>
              <a:rPr lang="en-GB" dirty="0">
                <a:solidFill>
                  <a:srgbClr val="C00000"/>
                </a:solidFill>
                <a:latin typeface="Arial" panose="020B0604020202020204" pitchFamily="34" charset="0"/>
                <a:cs typeface="Arial" panose="020B0604020202020204" pitchFamily="34" charset="0"/>
              </a:rPr>
              <a:t>individuals</a:t>
            </a:r>
            <a:r>
              <a:rPr lang="en-GB" dirty="0">
                <a:solidFill>
                  <a:schemeClr val="tx1">
                    <a:lumMod val="50000"/>
                    <a:lumOff val="50000"/>
                  </a:schemeClr>
                </a:solidFill>
                <a:latin typeface="Arial" panose="020B0604020202020204" pitchFamily="34" charset="0"/>
                <a:cs typeface="Arial" panose="020B0604020202020204" pitchFamily="34" charset="0"/>
              </a:rPr>
              <a:t> in F4 will ‘cheat’ by realizing a more-than-average share of heterosis, yet they will loose this on their way to full homozygosity. Comparisons of F4-</a:t>
            </a:r>
            <a:r>
              <a:rPr lang="en-GB" dirty="0">
                <a:solidFill>
                  <a:srgbClr val="C00000"/>
                </a:solidFill>
                <a:latin typeface="Arial" panose="020B0604020202020204" pitchFamily="34" charset="0"/>
                <a:cs typeface="Arial" panose="020B0604020202020204" pitchFamily="34" charset="0"/>
              </a:rPr>
              <a:t>lines</a:t>
            </a:r>
            <a:r>
              <a:rPr lang="en-GB" dirty="0">
                <a:solidFill>
                  <a:schemeClr val="tx1">
                    <a:lumMod val="50000"/>
                    <a:lumOff val="50000"/>
                  </a:schemeClr>
                </a:solidFill>
                <a:latin typeface="Arial" panose="020B0604020202020204" pitchFamily="34" charset="0"/>
                <a:cs typeface="Arial" panose="020B0604020202020204" pitchFamily="34" charset="0"/>
              </a:rPr>
              <a:t> (each with, say, 200 plants) are not bothered by such transient bias. F4-</a:t>
            </a:r>
            <a:r>
              <a:rPr lang="en-GB" dirty="0">
                <a:solidFill>
                  <a:srgbClr val="C00000"/>
                </a:solidFill>
                <a:latin typeface="Arial" panose="020B0604020202020204" pitchFamily="34" charset="0"/>
                <a:cs typeface="Arial" panose="020B0604020202020204" pitchFamily="34" charset="0"/>
              </a:rPr>
              <a:t>lines’ </a:t>
            </a:r>
            <a:r>
              <a:rPr lang="en-GB" dirty="0">
                <a:solidFill>
                  <a:schemeClr val="tx1">
                    <a:lumMod val="50000"/>
                    <a:lumOff val="50000"/>
                  </a:schemeClr>
                </a:solidFill>
                <a:latin typeface="Arial" panose="020B0604020202020204" pitchFamily="34" charset="0"/>
                <a:cs typeface="Arial" panose="020B0604020202020204" pitchFamily="34" charset="0"/>
              </a:rPr>
              <a:t>results are the </a:t>
            </a:r>
            <a:r>
              <a:rPr lang="en-GB" dirty="0">
                <a:latin typeface="Arial" panose="020B0604020202020204" pitchFamily="34" charset="0"/>
                <a:cs typeface="Arial" panose="020B0604020202020204" pitchFamily="34" charset="0"/>
              </a:rPr>
              <a:t>means </a:t>
            </a:r>
            <a:r>
              <a:rPr lang="en-GB" dirty="0">
                <a:solidFill>
                  <a:schemeClr val="tx1">
                    <a:lumMod val="50000"/>
                    <a:lumOff val="50000"/>
                  </a:schemeClr>
                </a:solidFill>
                <a:latin typeface="Arial" panose="020B0604020202020204" pitchFamily="34" charset="0"/>
                <a:cs typeface="Arial" panose="020B0604020202020204" pitchFamily="34" charset="0"/>
              </a:rPr>
              <a:t>of their member plants, their </a:t>
            </a:r>
            <a:r>
              <a:rPr lang="en-GB" dirty="0">
                <a:latin typeface="Arial" panose="020B0604020202020204" pitchFamily="34" charset="0"/>
                <a:cs typeface="Arial" panose="020B0604020202020204" pitchFamily="34" charset="0"/>
              </a:rPr>
              <a:t>mean</a:t>
            </a:r>
            <a:r>
              <a:rPr lang="en-GB" dirty="0">
                <a:solidFill>
                  <a:schemeClr val="tx1">
                    <a:lumMod val="50000"/>
                    <a:lumOff val="50000"/>
                  </a:schemeClr>
                </a:solidFill>
                <a:latin typeface="Arial" panose="020B0604020202020204" pitchFamily="34" charset="0"/>
                <a:cs typeface="Arial" panose="020B0604020202020204" pitchFamily="34" charset="0"/>
              </a:rPr>
              <a:t> heterozygosity is very near to the expectation of 1/8. So: Among other strong reasons, this point of view is one further reason to select rather between plots of F4-</a:t>
            </a:r>
            <a:r>
              <a:rPr lang="en-GB" dirty="0">
                <a:solidFill>
                  <a:srgbClr val="C00000"/>
                </a:solidFill>
                <a:latin typeface="Arial" panose="020B0604020202020204" pitchFamily="34" charset="0"/>
                <a:cs typeface="Arial" panose="020B0604020202020204" pitchFamily="34" charset="0"/>
              </a:rPr>
              <a:t>lines</a:t>
            </a:r>
            <a:r>
              <a:rPr lang="en-GB" dirty="0">
                <a:solidFill>
                  <a:schemeClr val="tx1">
                    <a:lumMod val="50000"/>
                    <a:lumOff val="50000"/>
                  </a:schemeClr>
                </a:solidFill>
                <a:latin typeface="Arial" panose="020B0604020202020204" pitchFamily="34" charset="0"/>
                <a:cs typeface="Arial" panose="020B0604020202020204" pitchFamily="34" charset="0"/>
              </a:rPr>
              <a:t> than between F4 </a:t>
            </a:r>
            <a:r>
              <a:rPr lang="en-GB" dirty="0">
                <a:solidFill>
                  <a:srgbClr val="C00000"/>
                </a:solidFill>
                <a:latin typeface="Arial" panose="020B0604020202020204" pitchFamily="34" charset="0"/>
                <a:cs typeface="Arial" panose="020B0604020202020204" pitchFamily="34" charset="0"/>
              </a:rPr>
              <a:t>individuals</a:t>
            </a:r>
            <a:r>
              <a:rPr lang="en-GB" dirty="0">
                <a:solidFill>
                  <a:schemeClr val="tx1">
                    <a:lumMod val="50000"/>
                    <a:lumOff val="50000"/>
                  </a:schemeClr>
                </a:solidFill>
                <a:latin typeface="Arial" panose="020B0604020202020204" pitchFamily="34" charset="0"/>
                <a:cs typeface="Arial" panose="020B0604020202020204" pitchFamily="34" charset="0"/>
              </a:rPr>
              <a:t>. </a:t>
            </a:r>
          </a:p>
        </p:txBody>
      </p:sp>
      <p:sp>
        <p:nvSpPr>
          <p:cNvPr id="2" name="Textfeld 1"/>
          <p:cNvSpPr txBox="1"/>
          <p:nvPr/>
        </p:nvSpPr>
        <p:spPr>
          <a:xfrm>
            <a:off x="11433444" y="603845"/>
            <a:ext cx="70994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8" name="TextBox 7"/>
          <p:cNvSpPr txBox="1"/>
          <p:nvPr/>
        </p:nvSpPr>
        <p:spPr>
          <a:xfrm>
            <a:off x="87841" y="914634"/>
            <a:ext cx="1850687"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solidFill>
                  <a:schemeClr val="tx1">
                    <a:lumMod val="50000"/>
                    <a:lumOff val="50000"/>
                  </a:schemeClr>
                </a:solidFill>
                <a:latin typeface="Arial" panose="020B0604020202020204" pitchFamily="34" charset="0"/>
                <a:cs typeface="Arial" panose="020B0604020202020204" pitchFamily="34" charset="0"/>
              </a:rPr>
              <a:t>*</a:t>
            </a:r>
            <a:r>
              <a:rPr lang="de-DE" dirty="0" err="1">
                <a:latin typeface="Arial" panose="020B0604020202020204" pitchFamily="34" charset="0"/>
                <a:cs typeface="Arial" panose="020B0604020202020204" pitchFamily="34" charset="0"/>
              </a:rPr>
              <a:t>unlinked</a:t>
            </a:r>
            <a:r>
              <a:rPr lang="de-DE" dirty="0">
                <a:solidFill>
                  <a:schemeClr val="tx1">
                    <a:lumMod val="50000"/>
                    <a:lumOff val="50000"/>
                  </a:schemeClr>
                </a:solidFill>
                <a:latin typeface="Arial" panose="020B0604020202020204" pitchFamily="34" charset="0"/>
                <a:cs typeface="Arial" panose="020B0604020202020204" pitchFamily="34" charset="0"/>
              </a:rPr>
              <a:t> QTL, </a:t>
            </a:r>
            <a:r>
              <a:rPr lang="en-GB" dirty="0">
                <a:solidFill>
                  <a:schemeClr val="tx1">
                    <a:lumMod val="50000"/>
                    <a:lumOff val="50000"/>
                  </a:schemeClr>
                </a:solidFill>
                <a:latin typeface="Arial" panose="020B0604020202020204" pitchFamily="34" charset="0"/>
                <a:cs typeface="Arial" panose="020B0604020202020204" pitchFamily="34" charset="0"/>
              </a:rPr>
              <a:t>of course, as so often here</a:t>
            </a:r>
          </a:p>
        </p:txBody>
      </p:sp>
      <p:sp>
        <p:nvSpPr>
          <p:cNvPr id="24" name="Right Triangle 4">
            <a:extLst>
              <a:ext uri="{FF2B5EF4-FFF2-40B4-BE49-F238E27FC236}">
                <a16:creationId xmlns:a16="http://schemas.microsoft.com/office/drawing/2014/main" id="{6E85F633-F79F-479D-9AF5-9D52784EECE8}"/>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7298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extBox 276"/>
          <p:cNvSpPr txBox="1"/>
          <p:nvPr/>
        </p:nvSpPr>
        <p:spPr>
          <a:xfrm>
            <a:off x="107503" y="4874310"/>
            <a:ext cx="11991364" cy="190821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In short: </a:t>
            </a:r>
            <a:r>
              <a:rPr lang="en-GB" altLang="de-DE" dirty="0">
                <a:solidFill>
                  <a:srgbClr val="FF0000"/>
                </a:solidFill>
                <a:latin typeface="Arial" panose="020B0604020202020204" pitchFamily="34" charset="0"/>
                <a:cs typeface="Arial" panose="020B0604020202020204" pitchFamily="34" charset="0"/>
              </a:rPr>
              <a:t>F</a:t>
            </a:r>
            <a:r>
              <a:rPr lang="en-GB" altLang="de-DE" baseline="-25000" dirty="0">
                <a:solidFill>
                  <a:srgbClr val="FF0000"/>
                </a:solidFill>
                <a:latin typeface="Arial" panose="020B0604020202020204" pitchFamily="34" charset="0"/>
                <a:cs typeface="Arial" panose="020B0604020202020204" pitchFamily="34" charset="0"/>
              </a:rPr>
              <a:t>2:5</a:t>
            </a:r>
            <a:r>
              <a:rPr lang="en-GB" altLang="de-DE" dirty="0">
                <a:solidFill>
                  <a:srgbClr val="FF0000"/>
                </a:solidFill>
                <a:latin typeface="Arial" panose="020B0604020202020204" pitchFamily="34" charset="0"/>
                <a:cs typeface="Arial" panose="020B0604020202020204" pitchFamily="34" charset="0"/>
              </a:rPr>
              <a:t>-partial bulk</a:t>
            </a:r>
            <a:r>
              <a:rPr lang="en-GB" altLang="de-DE" dirty="0">
                <a:latin typeface="Arial" panose="020B0604020202020204" pitchFamily="34" charset="0"/>
                <a:cs typeface="Arial" panose="020B0604020202020204" pitchFamily="34" charset="0"/>
              </a:rPr>
              <a:t> (in long: </a:t>
            </a:r>
            <a:r>
              <a:rPr lang="en-GB" altLang="de-DE" dirty="0">
                <a:solidFill>
                  <a:srgbClr val="FF0000"/>
                </a:solidFill>
                <a:latin typeface="Arial" panose="020B0604020202020204" pitchFamily="34" charset="0"/>
                <a:cs typeface="Arial" panose="020B0604020202020204" pitchFamily="34" charset="0"/>
              </a:rPr>
              <a:t>F2-derived partial bulk in F5</a:t>
            </a:r>
            <a:r>
              <a:rPr lang="en-GB" altLang="de-DE" dirty="0">
                <a:latin typeface="Arial" panose="020B0604020202020204" pitchFamily="34" charset="0"/>
                <a:cs typeface="Arial" panose="020B0604020202020204" pitchFamily="34" charset="0"/>
              </a:rPr>
              <a:t>; German: </a:t>
            </a:r>
            <a:r>
              <a:rPr lang="en-GB" altLang="de-DE" i="1" dirty="0">
                <a:latin typeface="Arial" panose="020B0604020202020204" pitchFamily="34" charset="0"/>
                <a:cs typeface="Arial" panose="020B0604020202020204" pitchFamily="34" charset="0"/>
              </a:rPr>
              <a:t>F</a:t>
            </a:r>
            <a:r>
              <a:rPr lang="en-GB" altLang="de-DE" i="1" baseline="-25000" dirty="0">
                <a:latin typeface="Arial" panose="020B0604020202020204" pitchFamily="34" charset="0"/>
                <a:cs typeface="Arial" panose="020B0604020202020204" pitchFamily="34" charset="0"/>
              </a:rPr>
              <a:t>2</a:t>
            </a:r>
            <a:r>
              <a:rPr lang="en-GB" altLang="de-DE" i="1" dirty="0">
                <a:latin typeface="Arial" panose="020B0604020202020204" pitchFamily="34" charset="0"/>
                <a:cs typeface="Arial" panose="020B0604020202020204" pitchFamily="34" charset="0"/>
              </a:rPr>
              <a:t>-Teilramsch in Generation F</a:t>
            </a:r>
            <a:r>
              <a:rPr lang="en-GB" altLang="de-DE" i="1" baseline="-25000" dirty="0">
                <a:latin typeface="Arial" panose="020B0604020202020204" pitchFamily="34" charset="0"/>
                <a:cs typeface="Arial" panose="020B0604020202020204" pitchFamily="34" charset="0"/>
              </a:rPr>
              <a:t>5</a:t>
            </a:r>
            <a:r>
              <a:rPr lang="en-GB" altLang="de-DE" dirty="0">
                <a:latin typeface="Arial" panose="020B0604020202020204" pitchFamily="34" charset="0"/>
                <a:cs typeface="Arial" panose="020B0604020202020204" pitchFamily="34" charset="0"/>
              </a:rPr>
              <a:t>).</a:t>
            </a:r>
            <a:endParaRPr lang="en-GB" altLang="de-DE" sz="1000" dirty="0">
              <a:latin typeface="Arial" panose="020B0604020202020204" pitchFamily="34" charset="0"/>
              <a:cs typeface="Arial" panose="020B0604020202020204" pitchFamily="34" charset="0"/>
            </a:endParaRPr>
          </a:p>
          <a:p>
            <a:endParaRPr lang="en-GB" altLang="de-DE" sz="1000" dirty="0">
              <a:solidFill>
                <a:schemeClr val="tx1">
                  <a:lumMod val="65000"/>
                  <a:lumOff val="35000"/>
                </a:schemeClr>
              </a:solidFill>
              <a:latin typeface="Arial" panose="020B0604020202020204" pitchFamily="34" charset="0"/>
              <a:cs typeface="Arial" panose="020B0604020202020204" pitchFamily="34" charset="0"/>
            </a:endParaRPr>
          </a:p>
          <a:p>
            <a:r>
              <a:rPr lang="en-GB" altLang="de-DE" dirty="0">
                <a:solidFill>
                  <a:schemeClr val="tx1">
                    <a:lumMod val="50000"/>
                    <a:lumOff val="50000"/>
                  </a:schemeClr>
                </a:solidFill>
                <a:latin typeface="Arial" panose="020B0604020202020204" pitchFamily="34" charset="0"/>
                <a:cs typeface="Arial" panose="020B0604020202020204" pitchFamily="34" charset="0"/>
              </a:rPr>
              <a:t>If you got a paper bag with barley seed inside, labelled “F7”, then you know the inbreeding status of these seed. But you should in addition ask whether they were harvested from a single F6 plant or as bulk from a F6-line (with many plants); or ‘who’ actually was the least-remote single ancestral individual. The seed in your bag are genetically much more </a:t>
            </a:r>
            <a:r>
              <a:rPr lang="en-GB" altLang="de-DE" dirty="0">
                <a:latin typeface="Arial" panose="020B0604020202020204" pitchFamily="34" charset="0"/>
                <a:cs typeface="Arial" panose="020B0604020202020204" pitchFamily="34" charset="0"/>
              </a:rPr>
              <a:t>different</a:t>
            </a:r>
            <a:r>
              <a:rPr lang="en-GB" altLang="de-DE" dirty="0">
                <a:solidFill>
                  <a:schemeClr val="tx1">
                    <a:lumMod val="50000"/>
                    <a:lumOff val="50000"/>
                  </a:schemeClr>
                </a:solidFill>
                <a:latin typeface="Arial" panose="020B0604020202020204" pitchFamily="34" charset="0"/>
                <a:cs typeface="Arial" panose="020B0604020202020204" pitchFamily="34" charset="0"/>
              </a:rPr>
              <a:t> from each other if your ‘line’ is an F</a:t>
            </a:r>
            <a:r>
              <a:rPr lang="en-GB" altLang="de-DE" baseline="-25000" dirty="0">
                <a:solidFill>
                  <a:schemeClr val="tx1">
                    <a:lumMod val="50000"/>
                    <a:lumOff val="50000"/>
                  </a:schemeClr>
                </a:solidFill>
                <a:latin typeface="Arial" panose="020B0604020202020204" pitchFamily="34" charset="0"/>
                <a:cs typeface="Arial" panose="020B0604020202020204" pitchFamily="34" charset="0"/>
              </a:rPr>
              <a:t>2:7</a:t>
            </a:r>
            <a:r>
              <a:rPr lang="en-GB" altLang="de-DE" dirty="0">
                <a:solidFill>
                  <a:schemeClr val="tx1">
                    <a:lumMod val="50000"/>
                    <a:lumOff val="50000"/>
                  </a:schemeClr>
                </a:solidFill>
                <a:latin typeface="Arial" panose="020B0604020202020204" pitchFamily="34" charset="0"/>
                <a:cs typeface="Arial" panose="020B0604020202020204" pitchFamily="34" charset="0"/>
              </a:rPr>
              <a:t>-partial bulk than if it is an F</a:t>
            </a:r>
            <a:r>
              <a:rPr lang="en-GB" altLang="de-DE" baseline="-25000" dirty="0">
                <a:solidFill>
                  <a:schemeClr val="tx1">
                    <a:lumMod val="50000"/>
                    <a:lumOff val="50000"/>
                  </a:schemeClr>
                </a:solidFill>
                <a:latin typeface="Arial" panose="020B0604020202020204" pitchFamily="34" charset="0"/>
                <a:cs typeface="Arial" panose="020B0604020202020204" pitchFamily="34" charset="0"/>
              </a:rPr>
              <a:t>6:7</a:t>
            </a:r>
            <a:r>
              <a:rPr lang="en-GB" altLang="de-DE" dirty="0">
                <a:solidFill>
                  <a:schemeClr val="tx1">
                    <a:lumMod val="50000"/>
                    <a:lumOff val="50000"/>
                  </a:schemeClr>
                </a:solidFill>
                <a:latin typeface="Arial" panose="020B0604020202020204" pitchFamily="34" charset="0"/>
                <a:cs typeface="Arial" panose="020B0604020202020204" pitchFamily="34" charset="0"/>
              </a:rPr>
              <a:t>-partial bulk. An F</a:t>
            </a:r>
            <a:r>
              <a:rPr lang="en-GB" altLang="de-DE" baseline="-25000" dirty="0">
                <a:solidFill>
                  <a:schemeClr val="tx1">
                    <a:lumMod val="50000"/>
                    <a:lumOff val="50000"/>
                  </a:schemeClr>
                </a:solidFill>
                <a:latin typeface="Arial" panose="020B0604020202020204" pitchFamily="34" charset="0"/>
                <a:cs typeface="Arial" panose="020B0604020202020204" pitchFamily="34" charset="0"/>
              </a:rPr>
              <a:t>6:7</a:t>
            </a:r>
            <a:r>
              <a:rPr lang="en-GB" altLang="de-DE" dirty="0">
                <a:solidFill>
                  <a:schemeClr val="tx1">
                    <a:lumMod val="50000"/>
                    <a:lumOff val="50000"/>
                  </a:schemeClr>
                </a:solidFill>
                <a:latin typeface="Arial" panose="020B0604020202020204" pitchFamily="34" charset="0"/>
                <a:cs typeface="Arial" panose="020B0604020202020204" pitchFamily="34" charset="0"/>
              </a:rPr>
              <a:t>-partial bulk is already rather homogeneous, since a plant in F6 is already rather homozygous thus segregates little.</a:t>
            </a:r>
          </a:p>
        </p:txBody>
      </p:sp>
      <p:sp>
        <p:nvSpPr>
          <p:cNvPr id="273" name="Text Box 271"/>
          <p:cNvSpPr txBox="1">
            <a:spLocks noChangeArrowheads="1"/>
          </p:cNvSpPr>
          <p:nvPr/>
        </p:nvSpPr>
        <p:spPr bwMode="auto">
          <a:xfrm>
            <a:off x="7079894" y="1023831"/>
            <a:ext cx="5018973" cy="2308324"/>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In F</a:t>
            </a:r>
            <a:r>
              <a:rPr lang="en-GB" altLang="de-DE" baseline="-25000" dirty="0">
                <a:latin typeface="Arial" panose="020B0604020202020204" pitchFamily="34" charset="0"/>
                <a:cs typeface="Arial" panose="020B0604020202020204" pitchFamily="34" charset="0"/>
              </a:rPr>
              <a:t>2</a:t>
            </a:r>
            <a:r>
              <a:rPr lang="en-GB" altLang="de-DE" dirty="0">
                <a:latin typeface="Arial" panose="020B0604020202020204" pitchFamily="34" charset="0"/>
                <a:cs typeface="Arial" panose="020B0604020202020204" pitchFamily="34" charset="0"/>
              </a:rPr>
              <a:t>, no meaningful grouping of individual is possible (</a:t>
            </a:r>
            <a:r>
              <a:rPr lang="en-GB" altLang="de-DE" i="1" dirty="0">
                <a:latin typeface="Arial" panose="020B0604020202020204" pitchFamily="34" charset="0"/>
                <a:cs typeface="Arial" panose="020B0604020202020204" pitchFamily="34" charset="0"/>
              </a:rPr>
              <a:t>e.g</a:t>
            </a:r>
            <a:r>
              <a:rPr lang="en-GB" altLang="de-DE" dirty="0">
                <a:latin typeface="Arial" panose="020B0604020202020204" pitchFamily="34" charset="0"/>
                <a:cs typeface="Arial" panose="020B0604020202020204" pitchFamily="34" charset="0"/>
              </a:rPr>
              <a:t>. no grouping them in lines). All pairs of two individuals show the same </a:t>
            </a:r>
            <a:r>
              <a:rPr lang="en-GB" altLang="de-DE" dirty="0" err="1">
                <a:latin typeface="Arial" panose="020B0604020202020204" pitchFamily="34" charset="0"/>
                <a:cs typeface="Arial" panose="020B0604020202020204" pitchFamily="34" charset="0"/>
              </a:rPr>
              <a:t>pedi-gree</a:t>
            </a:r>
            <a:r>
              <a:rPr lang="en-GB" altLang="de-DE" dirty="0">
                <a:latin typeface="Arial" panose="020B0604020202020204" pitchFamily="34" charset="0"/>
                <a:cs typeface="Arial" panose="020B0604020202020204" pitchFamily="34" charset="0"/>
              </a:rPr>
              <a:t> relatedness and the same </a:t>
            </a:r>
            <a:r>
              <a:rPr lang="en-GB" altLang="de-DE" dirty="0">
                <a:solidFill>
                  <a:schemeClr val="tx1">
                    <a:lumMod val="50000"/>
                    <a:lumOff val="50000"/>
                  </a:schemeClr>
                </a:solidFill>
                <a:latin typeface="Arial" panose="020B0604020202020204" pitchFamily="34" charset="0"/>
                <a:cs typeface="Arial" panose="020B0604020202020204" pitchFamily="34" charset="0"/>
              </a:rPr>
              <a:t>expected</a:t>
            </a:r>
            <a:r>
              <a:rPr lang="en-GB" altLang="de-DE" dirty="0">
                <a:latin typeface="Arial" panose="020B0604020202020204" pitchFamily="34" charset="0"/>
                <a:cs typeface="Arial" panose="020B0604020202020204" pitchFamily="34" charset="0"/>
              </a:rPr>
              <a:t> gene-tic similarity, although, of course, there is some random variation for actual genetic similarity; because number of independently distributed</a:t>
            </a:r>
            <a:r>
              <a:rPr lang="en-GB" altLang="de-DE" dirty="0">
                <a:solidFill>
                  <a:srgbClr val="0000FF"/>
                </a:solidFill>
                <a:latin typeface="Arial" panose="020B0604020202020204" pitchFamily="34" charset="0"/>
                <a:cs typeface="Arial" panose="020B0604020202020204" pitchFamily="34" charset="0"/>
              </a:rPr>
              <a:t>*</a:t>
            </a:r>
            <a:r>
              <a:rPr lang="en-GB" altLang="de-DE" dirty="0">
                <a:latin typeface="Arial" panose="020B0604020202020204" pitchFamily="34" charset="0"/>
                <a:cs typeface="Arial" panose="020B0604020202020204" pitchFamily="34" charset="0"/>
              </a:rPr>
              <a:t> pieces-of-chromosomes is limited (</a:t>
            </a:r>
            <a:r>
              <a:rPr lang="en-GB" dirty="0"/>
              <a:t>¿</a:t>
            </a:r>
            <a:r>
              <a:rPr lang="en-GB" altLang="de-DE" dirty="0" err="1">
                <a:latin typeface="Arial" panose="020B0604020202020204" pitchFamily="34" charset="0"/>
                <a:cs typeface="Arial" panose="020B0604020202020204" pitchFamily="34" charset="0"/>
              </a:rPr>
              <a:t>es</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claro</a:t>
            </a:r>
            <a:r>
              <a:rPr lang="en-GB" altLang="de-DE" dirty="0">
                <a:latin typeface="Arial" panose="020B0604020202020204" pitchFamily="34" charset="0"/>
                <a:cs typeface="Arial" panose="020B0604020202020204" pitchFamily="34" charset="0"/>
              </a:rPr>
              <a:t>?). </a:t>
            </a:r>
          </a:p>
        </p:txBody>
      </p:sp>
      <p:sp>
        <p:nvSpPr>
          <p:cNvPr id="274" name="Text Box 271"/>
          <p:cNvSpPr txBox="1">
            <a:spLocks noChangeArrowheads="1"/>
          </p:cNvSpPr>
          <p:nvPr/>
        </p:nvSpPr>
        <p:spPr bwMode="auto">
          <a:xfrm>
            <a:off x="7081869" y="3415341"/>
            <a:ext cx="5016998" cy="1400383"/>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altLang="de-DE" sz="1700" dirty="0">
                <a:latin typeface="Arial" panose="020B0604020202020204" pitchFamily="34" charset="0"/>
                <a:cs typeface="Arial" panose="020B0604020202020204" pitchFamily="34" charset="0"/>
              </a:rPr>
              <a:t>In narrow sense, an </a:t>
            </a:r>
            <a:r>
              <a:rPr lang="en-GB" altLang="de-DE" sz="1700" dirty="0">
                <a:solidFill>
                  <a:srgbClr val="0000FF"/>
                </a:solidFill>
                <a:latin typeface="Arial" panose="020B0604020202020204" pitchFamily="34" charset="0"/>
                <a:cs typeface="Arial" panose="020B0604020202020204" pitchFamily="34" charset="0"/>
              </a:rPr>
              <a:t>inbred line such as F</a:t>
            </a:r>
            <a:r>
              <a:rPr lang="en-GB" altLang="de-DE" sz="1700" baseline="-25000" dirty="0">
                <a:solidFill>
                  <a:srgbClr val="0000FF"/>
                </a:solidFill>
                <a:latin typeface="Arial" panose="020B0604020202020204" pitchFamily="34" charset="0"/>
                <a:cs typeface="Arial" panose="020B0604020202020204" pitchFamily="34" charset="0"/>
              </a:rPr>
              <a:t>5</a:t>
            </a:r>
            <a:r>
              <a:rPr lang="en-GB" altLang="de-DE" sz="1700" b="1" dirty="0">
                <a:solidFill>
                  <a:srgbClr val="0000FF"/>
                </a:solidFill>
                <a:latin typeface="Arial" panose="020B0604020202020204" pitchFamily="34" charset="0"/>
                <a:cs typeface="Arial" panose="020B0604020202020204" pitchFamily="34" charset="0"/>
              </a:rPr>
              <a:t> </a:t>
            </a:r>
            <a:r>
              <a:rPr lang="en-GB" altLang="de-DE" sz="1700" dirty="0">
                <a:latin typeface="Arial" panose="020B0604020202020204" pitchFamily="34" charset="0"/>
                <a:cs typeface="Arial" panose="020B0604020202020204" pitchFamily="34" charset="0"/>
              </a:rPr>
              <a:t>traces back to a </a:t>
            </a:r>
            <a:r>
              <a:rPr lang="en-GB" altLang="de-DE" sz="1700" dirty="0">
                <a:solidFill>
                  <a:srgbClr val="0000FF"/>
                </a:solidFill>
                <a:latin typeface="Arial" panose="020B0604020202020204" pitchFamily="34" charset="0"/>
                <a:cs typeface="Arial" panose="020B0604020202020204" pitchFamily="34" charset="0"/>
              </a:rPr>
              <a:t>single plant in the generation before</a:t>
            </a:r>
            <a:r>
              <a:rPr lang="en-GB" altLang="de-DE" sz="1700" dirty="0">
                <a:latin typeface="Arial" panose="020B0604020202020204" pitchFamily="34" charset="0"/>
                <a:cs typeface="Arial" panose="020B0604020202020204" pitchFamily="34" charset="0"/>
              </a:rPr>
              <a:t>, </a:t>
            </a:r>
            <a:r>
              <a:rPr lang="en-GB" altLang="de-DE" sz="1700" dirty="0" err="1">
                <a:latin typeface="Arial" panose="020B0604020202020204" pitchFamily="34" charset="0"/>
                <a:cs typeface="Arial" panose="020B0604020202020204" pitchFamily="34" charset="0"/>
              </a:rPr>
              <a:t>i.e</a:t>
            </a:r>
            <a:r>
              <a:rPr lang="en-GB" altLang="de-DE" sz="1700" dirty="0">
                <a:latin typeface="Arial" panose="020B0604020202020204" pitchFamily="34" charset="0"/>
                <a:cs typeface="Arial" panose="020B0604020202020204" pitchFamily="34" charset="0"/>
              </a:rPr>
              <a:t>, F</a:t>
            </a:r>
            <a:r>
              <a:rPr lang="en-GB" altLang="de-DE" sz="1700" baseline="-25000" dirty="0">
                <a:latin typeface="Arial" panose="020B0604020202020204" pitchFamily="34" charset="0"/>
                <a:cs typeface="Arial" panose="020B0604020202020204" pitchFamily="34" charset="0"/>
              </a:rPr>
              <a:t>4</a:t>
            </a:r>
            <a:r>
              <a:rPr lang="en-GB" altLang="de-DE" sz="1700" dirty="0">
                <a:latin typeface="Arial" panose="020B0604020202020204" pitchFamily="34" charset="0"/>
                <a:cs typeface="Arial" panose="020B0604020202020204" pitchFamily="34" charset="0"/>
              </a:rPr>
              <a:t>. An F3-line, hence, descends  from an F2-individual. A ‘partial bulk in </a:t>
            </a:r>
            <a:r>
              <a:rPr lang="en-GB" altLang="de-DE" sz="1600" dirty="0">
                <a:latin typeface="Arial" panose="020B0604020202020204" pitchFamily="34" charset="0"/>
                <a:cs typeface="Arial" panose="020B0604020202020204" pitchFamily="34" charset="0"/>
              </a:rPr>
              <a:t>F</a:t>
            </a:r>
            <a:r>
              <a:rPr lang="en-GB" altLang="de-DE" sz="1600" baseline="-25000" dirty="0">
                <a:latin typeface="Arial" panose="020B0604020202020204" pitchFamily="34" charset="0"/>
                <a:cs typeface="Arial" panose="020B0604020202020204" pitchFamily="34" charset="0"/>
              </a:rPr>
              <a:t>5</a:t>
            </a:r>
            <a:r>
              <a:rPr lang="en-GB" altLang="de-DE" sz="1600" dirty="0">
                <a:latin typeface="Arial" panose="020B0604020202020204" pitchFamily="34" charset="0"/>
                <a:cs typeface="Arial" panose="020B0604020202020204" pitchFamily="34" charset="0"/>
              </a:rPr>
              <a:t>’ came from an</a:t>
            </a:r>
            <a:r>
              <a:rPr lang="en-GB" altLang="de-DE" sz="1700" dirty="0">
                <a:latin typeface="Arial" panose="020B0604020202020204" pitchFamily="34" charset="0"/>
                <a:cs typeface="Arial" panose="020B0604020202020204" pitchFamily="34" charset="0"/>
              </a:rPr>
              <a:t> F3-</a:t>
            </a:r>
            <a:r>
              <a:rPr lang="en-GB" altLang="de-DE" sz="1700" dirty="0">
                <a:solidFill>
                  <a:srgbClr val="0000FF"/>
                </a:solidFill>
                <a:latin typeface="Arial" panose="020B0604020202020204" pitchFamily="34" charset="0"/>
                <a:cs typeface="Arial" panose="020B0604020202020204" pitchFamily="34" charset="0"/>
              </a:rPr>
              <a:t>line</a:t>
            </a:r>
            <a:r>
              <a:rPr lang="en-GB" altLang="de-DE" sz="1700" dirty="0">
                <a:latin typeface="Arial" panose="020B0604020202020204" pitchFamily="34" charset="0"/>
                <a:cs typeface="Arial" panose="020B0604020202020204" pitchFamily="34" charset="0"/>
              </a:rPr>
              <a:t> (</a:t>
            </a:r>
            <a:r>
              <a:rPr lang="en-GB" altLang="de-DE" sz="1700" dirty="0">
                <a:solidFill>
                  <a:srgbClr val="FF0000"/>
                </a:solidFill>
                <a:latin typeface="Arial" panose="020B0604020202020204" pitchFamily="34" charset="0"/>
                <a:cs typeface="Arial" panose="020B0604020202020204" pitchFamily="34" charset="0"/>
              </a:rPr>
              <a:t>F2:5</a:t>
            </a:r>
            <a:r>
              <a:rPr lang="en-GB" altLang="de-DE" sz="1700" dirty="0">
                <a:latin typeface="Arial" panose="020B0604020202020204" pitchFamily="34" charset="0"/>
                <a:cs typeface="Arial" panose="020B0604020202020204" pitchFamily="34" charset="0"/>
              </a:rPr>
              <a:t>) or F3-</a:t>
            </a:r>
            <a:r>
              <a:rPr lang="en-GB" altLang="de-DE" sz="1700" dirty="0">
                <a:solidFill>
                  <a:srgbClr val="0000FF"/>
                </a:solidFill>
                <a:latin typeface="Arial" panose="020B0604020202020204" pitchFamily="34" charset="0"/>
                <a:cs typeface="Arial" panose="020B0604020202020204" pitchFamily="34" charset="0"/>
              </a:rPr>
              <a:t>individual </a:t>
            </a:r>
            <a:r>
              <a:rPr lang="en-GB" altLang="de-DE" sz="1700" dirty="0">
                <a:latin typeface="Arial" panose="020B0604020202020204" pitchFamily="34" charset="0"/>
                <a:cs typeface="Arial" panose="020B0604020202020204" pitchFamily="34" charset="0"/>
              </a:rPr>
              <a:t>(F3:5), bulked until F5. </a:t>
            </a:r>
            <a:endParaRPr lang="en-GB" altLang="de-DE" sz="17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75" name="TextBox 274"/>
          <p:cNvSpPr txBox="1"/>
          <p:nvPr/>
        </p:nvSpPr>
        <p:spPr>
          <a:xfrm>
            <a:off x="63452" y="85107"/>
            <a:ext cx="1203541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sz="2400" dirty="0">
                <a:solidFill>
                  <a:srgbClr val="000000"/>
                </a:solidFill>
                <a:latin typeface="Arial" panose="020B0604020202020204" pitchFamily="34" charset="0"/>
                <a:cs typeface="Arial" panose="020B0604020202020204" pitchFamily="34" charset="0"/>
              </a:rPr>
              <a:t>Again, we need </a:t>
            </a:r>
            <a:r>
              <a:rPr lang="en-GB" altLang="de-DE" sz="2400" dirty="0">
                <a:solidFill>
                  <a:srgbClr val="0000FF"/>
                </a:solidFill>
                <a:latin typeface="Arial" panose="020B0604020202020204" pitchFamily="34" charset="0"/>
                <a:cs typeface="Arial" panose="020B0604020202020204" pitchFamily="34" charset="0"/>
              </a:rPr>
              <a:t>terms</a:t>
            </a:r>
            <a:r>
              <a:rPr lang="en-GB" altLang="de-DE" sz="2400" dirty="0">
                <a:solidFill>
                  <a:srgbClr val="000000"/>
                </a:solidFill>
                <a:latin typeface="Arial" panose="020B0604020202020204" pitchFamily="34" charset="0"/>
                <a:cs typeface="Arial" panose="020B0604020202020204" pitchFamily="34" charset="0"/>
              </a:rPr>
              <a:t>. See the illustration of </a:t>
            </a:r>
            <a:r>
              <a:rPr lang="en-GB" altLang="de-DE" sz="2400" dirty="0">
                <a:solidFill>
                  <a:srgbClr val="0000FF"/>
                </a:solidFill>
                <a:latin typeface="Arial" panose="020B0604020202020204" pitchFamily="34" charset="0"/>
                <a:cs typeface="Arial" panose="020B0604020202020204" pitchFamily="34" charset="0"/>
              </a:rPr>
              <a:t>terms</a:t>
            </a:r>
            <a:r>
              <a:rPr lang="en-GB" altLang="de-DE" sz="2400" dirty="0">
                <a:solidFill>
                  <a:srgbClr val="000000"/>
                </a:solidFill>
                <a:latin typeface="Arial" panose="020B0604020202020204" pitchFamily="34" charset="0"/>
                <a:cs typeface="Arial" panose="020B0604020202020204" pitchFamily="34" charset="0"/>
              </a:rPr>
              <a:t> in segregating generations under contin</a:t>
            </a:r>
            <a:r>
              <a:rPr lang="en-GB" altLang="de-DE" sz="2400" dirty="0">
                <a:latin typeface="Arial" panose="020B0604020202020204" pitchFamily="34" charset="0"/>
                <a:cs typeface="Arial" panose="020B0604020202020204" pitchFamily="34" charset="0"/>
              </a:rPr>
              <a:t>u</a:t>
            </a:r>
            <a:r>
              <a:rPr lang="en-GB" altLang="de-DE" sz="2400" dirty="0">
                <a:solidFill>
                  <a:srgbClr val="000000"/>
                </a:solidFill>
                <a:latin typeface="Arial" panose="020B0604020202020204" pitchFamily="34" charset="0"/>
                <a:cs typeface="Arial" panose="020B0604020202020204" pitchFamily="34" charset="0"/>
              </a:rPr>
              <a:t>ous selfing.</a:t>
            </a:r>
            <a:endParaRPr lang="en-GB" dirty="0"/>
          </a:p>
        </p:txBody>
      </p:sp>
      <p:sp>
        <p:nvSpPr>
          <p:cNvPr id="3" name="TextBox 2"/>
          <p:cNvSpPr txBox="1"/>
          <p:nvPr/>
        </p:nvSpPr>
        <p:spPr>
          <a:xfrm rot="20890219">
            <a:off x="10867364" y="4873964"/>
            <a:ext cx="115292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pc="-100" dirty="0">
                <a:solidFill>
                  <a:srgbClr val="0000FF"/>
                </a:solidFill>
                <a:latin typeface="Arial" panose="020B0604020202020204" pitchFamily="34" charset="0"/>
                <a:cs typeface="Arial" panose="020B0604020202020204" pitchFamily="34" charset="0"/>
              </a:rPr>
              <a:t>*in meiosis</a:t>
            </a:r>
          </a:p>
        </p:txBody>
      </p:sp>
      <p:sp>
        <p:nvSpPr>
          <p:cNvPr id="2" name="Textfeld 1"/>
          <p:cNvSpPr txBox="1"/>
          <p:nvPr/>
        </p:nvSpPr>
        <p:spPr>
          <a:xfrm>
            <a:off x="11548180" y="562166"/>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279" name="Right Triangle 4">
            <a:extLst>
              <a:ext uri="{FF2B5EF4-FFF2-40B4-BE49-F238E27FC236}">
                <a16:creationId xmlns:a16="http://schemas.microsoft.com/office/drawing/2014/main" id="{F4CB9C8A-3D1B-4D0D-8240-D40AEAAFE12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2" name="Group 121">
            <a:extLst>
              <a:ext uri="{FF2B5EF4-FFF2-40B4-BE49-F238E27FC236}">
                <a16:creationId xmlns:a16="http://schemas.microsoft.com/office/drawing/2014/main" id="{8A8951A6-5288-474F-B0CE-3116BC1426F7}"/>
              </a:ext>
            </a:extLst>
          </p:cNvPr>
          <p:cNvGrpSpPr/>
          <p:nvPr/>
        </p:nvGrpSpPr>
        <p:grpSpPr>
          <a:xfrm>
            <a:off x="63452" y="986367"/>
            <a:ext cx="6871370" cy="3967084"/>
            <a:chOff x="63452" y="986367"/>
            <a:chExt cx="6871370" cy="3967084"/>
          </a:xfrm>
        </p:grpSpPr>
        <p:sp>
          <p:nvSpPr>
            <p:cNvPr id="4" name="Rectangle 3"/>
            <p:cNvSpPr/>
            <p:nvPr/>
          </p:nvSpPr>
          <p:spPr>
            <a:xfrm>
              <a:off x="63452" y="986367"/>
              <a:ext cx="6870748" cy="382935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76" name="Group 275"/>
            <p:cNvGrpSpPr/>
            <p:nvPr/>
          </p:nvGrpSpPr>
          <p:grpSpPr>
            <a:xfrm>
              <a:off x="248791" y="1027537"/>
              <a:ext cx="6686031" cy="3925914"/>
              <a:chOff x="248791" y="902570"/>
              <a:chExt cx="6686031" cy="3925914"/>
            </a:xfrm>
          </p:grpSpPr>
          <p:grpSp>
            <p:nvGrpSpPr>
              <p:cNvPr id="6" name="Group 4"/>
              <p:cNvGrpSpPr>
                <a:grpSpLocks/>
              </p:cNvGrpSpPr>
              <p:nvPr/>
            </p:nvGrpSpPr>
            <p:grpSpPr bwMode="auto">
              <a:xfrm>
                <a:off x="248791" y="902570"/>
                <a:ext cx="280988" cy="3380782"/>
                <a:chOff x="68" y="1190"/>
                <a:chExt cx="177" cy="2110"/>
              </a:xfrm>
            </p:grpSpPr>
            <p:sp>
              <p:nvSpPr>
                <p:cNvPr id="229" name="Rectangle 5"/>
                <p:cNvSpPr>
                  <a:spLocks noChangeArrowheads="1"/>
                </p:cNvSpPr>
                <p:nvPr/>
              </p:nvSpPr>
              <p:spPr bwMode="auto">
                <a:xfrm>
                  <a:off x="68" y="1190"/>
                  <a:ext cx="97"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P</a:t>
                  </a:r>
                  <a:endParaRPr lang="en-GB" altLang="de-DE" dirty="0">
                    <a:latin typeface="Arial" panose="020B0604020202020204" pitchFamily="34" charset="0"/>
                    <a:cs typeface="Arial" panose="020B0604020202020204" pitchFamily="34" charset="0"/>
                  </a:endParaRPr>
                </a:p>
              </p:txBody>
            </p:sp>
            <p:sp>
              <p:nvSpPr>
                <p:cNvPr id="230" name="Rectangle 6"/>
                <p:cNvSpPr>
                  <a:spLocks noChangeArrowheads="1"/>
                </p:cNvSpPr>
                <p:nvPr/>
              </p:nvSpPr>
              <p:spPr bwMode="auto">
                <a:xfrm>
                  <a:off x="144" y="122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1" name="Rectangle 7"/>
                <p:cNvSpPr>
                  <a:spLocks noChangeArrowheads="1"/>
                </p:cNvSpPr>
                <p:nvPr/>
              </p:nvSpPr>
              <p:spPr bwMode="auto">
                <a:xfrm>
                  <a:off x="144" y="122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2" name="Rectangle 8"/>
                <p:cNvSpPr>
                  <a:spLocks noChangeArrowheads="1"/>
                </p:cNvSpPr>
                <p:nvPr/>
              </p:nvSpPr>
              <p:spPr bwMode="auto">
                <a:xfrm>
                  <a:off x="165" y="122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3" name="Rectangle 9"/>
                <p:cNvSpPr>
                  <a:spLocks noChangeArrowheads="1"/>
                </p:cNvSpPr>
                <p:nvPr/>
              </p:nvSpPr>
              <p:spPr bwMode="auto">
                <a:xfrm>
                  <a:off x="68" y="1476"/>
                  <a:ext cx="89"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a:t>
                  </a:r>
                  <a:endParaRPr lang="en-GB" altLang="de-DE" dirty="0">
                    <a:latin typeface="Arial" panose="020B0604020202020204" pitchFamily="34" charset="0"/>
                    <a:cs typeface="Arial" panose="020B0604020202020204" pitchFamily="34" charset="0"/>
                  </a:endParaRPr>
                </a:p>
              </p:txBody>
            </p:sp>
            <p:sp>
              <p:nvSpPr>
                <p:cNvPr id="234" name="Rectangle 10"/>
                <p:cNvSpPr>
                  <a:spLocks noChangeArrowheads="1"/>
                </p:cNvSpPr>
                <p:nvPr/>
              </p:nvSpPr>
              <p:spPr bwMode="auto">
                <a:xfrm>
                  <a:off x="139" y="1513"/>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5" name="Rectangle 11"/>
                <p:cNvSpPr>
                  <a:spLocks noChangeArrowheads="1"/>
                </p:cNvSpPr>
                <p:nvPr/>
              </p:nvSpPr>
              <p:spPr bwMode="auto">
                <a:xfrm>
                  <a:off x="139" y="1513"/>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6" name="Rectangle 12"/>
                <p:cNvSpPr>
                  <a:spLocks noChangeArrowheads="1"/>
                </p:cNvSpPr>
                <p:nvPr/>
              </p:nvSpPr>
              <p:spPr bwMode="auto">
                <a:xfrm>
                  <a:off x="159" y="1513"/>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7" name="Rectangle 13"/>
                <p:cNvSpPr>
                  <a:spLocks noChangeArrowheads="1"/>
                </p:cNvSpPr>
                <p:nvPr/>
              </p:nvSpPr>
              <p:spPr bwMode="auto">
                <a:xfrm>
                  <a:off x="140" y="1547"/>
                  <a:ext cx="81"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1</a:t>
                  </a:r>
                  <a:endParaRPr lang="en-GB" altLang="de-DE" dirty="0">
                    <a:latin typeface="Arial" panose="020B0604020202020204" pitchFamily="34" charset="0"/>
                    <a:cs typeface="Arial" panose="020B0604020202020204" pitchFamily="34" charset="0"/>
                  </a:endParaRPr>
                </a:p>
              </p:txBody>
            </p:sp>
            <p:sp>
              <p:nvSpPr>
                <p:cNvPr id="238" name="Rectangle 14"/>
                <p:cNvSpPr>
                  <a:spLocks noChangeArrowheads="1"/>
                </p:cNvSpPr>
                <p:nvPr/>
              </p:nvSpPr>
              <p:spPr bwMode="auto">
                <a:xfrm>
                  <a:off x="186" y="1550"/>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39" name="Rectangle 15"/>
                <p:cNvSpPr>
                  <a:spLocks noChangeArrowheads="1"/>
                </p:cNvSpPr>
                <p:nvPr/>
              </p:nvSpPr>
              <p:spPr bwMode="auto">
                <a:xfrm>
                  <a:off x="186" y="1553"/>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0" name="Rectangle 16"/>
                <p:cNvSpPr>
                  <a:spLocks noChangeArrowheads="1"/>
                </p:cNvSpPr>
                <p:nvPr/>
              </p:nvSpPr>
              <p:spPr bwMode="auto">
                <a:xfrm>
                  <a:off x="205" y="1553"/>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1" name="Rectangle 17"/>
                <p:cNvSpPr>
                  <a:spLocks noChangeArrowheads="1"/>
                </p:cNvSpPr>
                <p:nvPr/>
              </p:nvSpPr>
              <p:spPr bwMode="auto">
                <a:xfrm>
                  <a:off x="68" y="1772"/>
                  <a:ext cx="89"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a:t>
                  </a:r>
                  <a:endParaRPr lang="en-GB" altLang="de-DE" dirty="0">
                    <a:latin typeface="Arial" panose="020B0604020202020204" pitchFamily="34" charset="0"/>
                    <a:cs typeface="Arial" panose="020B0604020202020204" pitchFamily="34" charset="0"/>
                  </a:endParaRPr>
                </a:p>
              </p:txBody>
            </p:sp>
            <p:sp>
              <p:nvSpPr>
                <p:cNvPr id="242" name="Rectangle 18"/>
                <p:cNvSpPr>
                  <a:spLocks noChangeArrowheads="1"/>
                </p:cNvSpPr>
                <p:nvPr/>
              </p:nvSpPr>
              <p:spPr bwMode="auto">
                <a:xfrm>
                  <a:off x="139" y="1809"/>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3" name="Rectangle 19"/>
                <p:cNvSpPr>
                  <a:spLocks noChangeArrowheads="1"/>
                </p:cNvSpPr>
                <p:nvPr/>
              </p:nvSpPr>
              <p:spPr bwMode="auto">
                <a:xfrm>
                  <a:off x="139" y="1809"/>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4" name="Rectangle 20"/>
                <p:cNvSpPr>
                  <a:spLocks noChangeArrowheads="1"/>
                </p:cNvSpPr>
                <p:nvPr/>
              </p:nvSpPr>
              <p:spPr bwMode="auto">
                <a:xfrm>
                  <a:off x="159" y="1809"/>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5" name="Rectangle 21"/>
                <p:cNvSpPr>
                  <a:spLocks noChangeArrowheads="1"/>
                </p:cNvSpPr>
                <p:nvPr/>
              </p:nvSpPr>
              <p:spPr bwMode="auto">
                <a:xfrm>
                  <a:off x="140" y="1846"/>
                  <a:ext cx="81"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2</a:t>
                  </a:r>
                  <a:endParaRPr lang="en-GB" altLang="de-DE" dirty="0">
                    <a:latin typeface="Arial" panose="020B0604020202020204" pitchFamily="34" charset="0"/>
                    <a:cs typeface="Arial" panose="020B0604020202020204" pitchFamily="34" charset="0"/>
                  </a:endParaRPr>
                </a:p>
              </p:txBody>
            </p:sp>
            <p:sp>
              <p:nvSpPr>
                <p:cNvPr id="246" name="Rectangle 22"/>
                <p:cNvSpPr>
                  <a:spLocks noChangeArrowheads="1"/>
                </p:cNvSpPr>
                <p:nvPr/>
              </p:nvSpPr>
              <p:spPr bwMode="auto">
                <a:xfrm>
                  <a:off x="186" y="1849"/>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7" name="Rectangle 23"/>
                <p:cNvSpPr>
                  <a:spLocks noChangeArrowheads="1"/>
                </p:cNvSpPr>
                <p:nvPr/>
              </p:nvSpPr>
              <p:spPr bwMode="auto">
                <a:xfrm>
                  <a:off x="186" y="1851"/>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8" name="Rectangle 24"/>
                <p:cNvSpPr>
                  <a:spLocks noChangeArrowheads="1"/>
                </p:cNvSpPr>
                <p:nvPr/>
              </p:nvSpPr>
              <p:spPr bwMode="auto">
                <a:xfrm>
                  <a:off x="205" y="1851"/>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49" name="Rectangle 25"/>
                <p:cNvSpPr>
                  <a:spLocks noChangeArrowheads="1"/>
                </p:cNvSpPr>
                <p:nvPr/>
              </p:nvSpPr>
              <p:spPr bwMode="auto">
                <a:xfrm>
                  <a:off x="68" y="2503"/>
                  <a:ext cx="89"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a:t>
                  </a:r>
                  <a:endParaRPr lang="en-GB" altLang="de-DE" dirty="0">
                    <a:latin typeface="Arial" panose="020B0604020202020204" pitchFamily="34" charset="0"/>
                    <a:cs typeface="Arial" panose="020B0604020202020204" pitchFamily="34" charset="0"/>
                  </a:endParaRPr>
                </a:p>
              </p:txBody>
            </p:sp>
            <p:sp>
              <p:nvSpPr>
                <p:cNvPr id="250" name="Rectangle 26"/>
                <p:cNvSpPr>
                  <a:spLocks noChangeArrowheads="1"/>
                </p:cNvSpPr>
                <p:nvPr/>
              </p:nvSpPr>
              <p:spPr bwMode="auto">
                <a:xfrm>
                  <a:off x="139" y="2540"/>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1" name="Rectangle 27"/>
                <p:cNvSpPr>
                  <a:spLocks noChangeArrowheads="1"/>
                </p:cNvSpPr>
                <p:nvPr/>
              </p:nvSpPr>
              <p:spPr bwMode="auto">
                <a:xfrm>
                  <a:off x="139" y="2540"/>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2" name="Rectangle 28"/>
                <p:cNvSpPr>
                  <a:spLocks noChangeArrowheads="1"/>
                </p:cNvSpPr>
                <p:nvPr/>
              </p:nvSpPr>
              <p:spPr bwMode="auto">
                <a:xfrm>
                  <a:off x="159" y="2540"/>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3" name="Rectangle 29"/>
                <p:cNvSpPr>
                  <a:spLocks noChangeArrowheads="1"/>
                </p:cNvSpPr>
                <p:nvPr/>
              </p:nvSpPr>
              <p:spPr bwMode="auto">
                <a:xfrm>
                  <a:off x="140" y="2574"/>
                  <a:ext cx="81"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4</a:t>
                  </a:r>
                  <a:endParaRPr lang="en-GB" altLang="de-DE" dirty="0">
                    <a:latin typeface="Arial" panose="020B0604020202020204" pitchFamily="34" charset="0"/>
                    <a:cs typeface="Arial" panose="020B0604020202020204" pitchFamily="34" charset="0"/>
                  </a:endParaRPr>
                </a:p>
              </p:txBody>
            </p:sp>
            <p:sp>
              <p:nvSpPr>
                <p:cNvPr id="254" name="Rectangle 30"/>
                <p:cNvSpPr>
                  <a:spLocks noChangeArrowheads="1"/>
                </p:cNvSpPr>
                <p:nvPr/>
              </p:nvSpPr>
              <p:spPr bwMode="auto">
                <a:xfrm>
                  <a:off x="186" y="257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5" name="Rectangle 31"/>
                <p:cNvSpPr>
                  <a:spLocks noChangeArrowheads="1"/>
                </p:cNvSpPr>
                <p:nvPr/>
              </p:nvSpPr>
              <p:spPr bwMode="auto">
                <a:xfrm>
                  <a:off x="186" y="2580"/>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6" name="Rectangle 32"/>
                <p:cNvSpPr>
                  <a:spLocks noChangeArrowheads="1"/>
                </p:cNvSpPr>
                <p:nvPr/>
              </p:nvSpPr>
              <p:spPr bwMode="auto">
                <a:xfrm>
                  <a:off x="205" y="2580"/>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7" name="Rectangle 33"/>
                <p:cNvSpPr>
                  <a:spLocks noChangeArrowheads="1"/>
                </p:cNvSpPr>
                <p:nvPr/>
              </p:nvSpPr>
              <p:spPr bwMode="auto">
                <a:xfrm>
                  <a:off x="68" y="3050"/>
                  <a:ext cx="89"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a:t>
                  </a:r>
                  <a:endParaRPr lang="en-GB" altLang="de-DE" dirty="0">
                    <a:latin typeface="Arial" panose="020B0604020202020204" pitchFamily="34" charset="0"/>
                    <a:cs typeface="Arial" panose="020B0604020202020204" pitchFamily="34" charset="0"/>
                  </a:endParaRPr>
                </a:p>
              </p:txBody>
            </p:sp>
            <p:sp>
              <p:nvSpPr>
                <p:cNvPr id="258" name="Rectangle 34"/>
                <p:cNvSpPr>
                  <a:spLocks noChangeArrowheads="1"/>
                </p:cNvSpPr>
                <p:nvPr/>
              </p:nvSpPr>
              <p:spPr bwMode="auto">
                <a:xfrm>
                  <a:off x="139" y="308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59" name="Rectangle 35"/>
                <p:cNvSpPr>
                  <a:spLocks noChangeArrowheads="1"/>
                </p:cNvSpPr>
                <p:nvPr/>
              </p:nvSpPr>
              <p:spPr bwMode="auto">
                <a:xfrm>
                  <a:off x="139" y="308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0" name="Rectangle 36"/>
                <p:cNvSpPr>
                  <a:spLocks noChangeArrowheads="1"/>
                </p:cNvSpPr>
                <p:nvPr/>
              </p:nvSpPr>
              <p:spPr bwMode="auto">
                <a:xfrm>
                  <a:off x="159" y="308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1" name="Rectangle 37"/>
                <p:cNvSpPr>
                  <a:spLocks noChangeArrowheads="1"/>
                </p:cNvSpPr>
                <p:nvPr/>
              </p:nvSpPr>
              <p:spPr bwMode="auto">
                <a:xfrm>
                  <a:off x="140" y="3121"/>
                  <a:ext cx="81"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5</a:t>
                  </a:r>
                  <a:endParaRPr lang="en-GB" altLang="de-DE" dirty="0">
                    <a:latin typeface="Arial" panose="020B0604020202020204" pitchFamily="34" charset="0"/>
                    <a:cs typeface="Arial" panose="020B0604020202020204" pitchFamily="34" charset="0"/>
                  </a:endParaRPr>
                </a:p>
              </p:txBody>
            </p:sp>
            <p:sp>
              <p:nvSpPr>
                <p:cNvPr id="262" name="Rectangle 38"/>
                <p:cNvSpPr>
                  <a:spLocks noChangeArrowheads="1"/>
                </p:cNvSpPr>
                <p:nvPr/>
              </p:nvSpPr>
              <p:spPr bwMode="auto">
                <a:xfrm>
                  <a:off x="186" y="3124"/>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3" name="Rectangle 39"/>
                <p:cNvSpPr>
                  <a:spLocks noChangeArrowheads="1"/>
                </p:cNvSpPr>
                <p:nvPr/>
              </p:nvSpPr>
              <p:spPr bwMode="auto">
                <a:xfrm>
                  <a:off x="186" y="312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4" name="Rectangle 40"/>
                <p:cNvSpPr>
                  <a:spLocks noChangeArrowheads="1"/>
                </p:cNvSpPr>
                <p:nvPr/>
              </p:nvSpPr>
              <p:spPr bwMode="auto">
                <a:xfrm>
                  <a:off x="205" y="3127"/>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5" name="Rectangle 41"/>
                <p:cNvSpPr>
                  <a:spLocks noChangeArrowheads="1"/>
                </p:cNvSpPr>
                <p:nvPr/>
              </p:nvSpPr>
              <p:spPr bwMode="auto">
                <a:xfrm>
                  <a:off x="68" y="2191"/>
                  <a:ext cx="89"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a:t>
                  </a:r>
                  <a:endParaRPr lang="en-GB" altLang="de-DE" dirty="0">
                    <a:latin typeface="Arial" panose="020B0604020202020204" pitchFamily="34" charset="0"/>
                    <a:cs typeface="Arial" panose="020B0604020202020204" pitchFamily="34" charset="0"/>
                  </a:endParaRPr>
                </a:p>
              </p:txBody>
            </p:sp>
            <p:sp>
              <p:nvSpPr>
                <p:cNvPr id="266" name="Rectangle 42"/>
                <p:cNvSpPr>
                  <a:spLocks noChangeArrowheads="1"/>
                </p:cNvSpPr>
                <p:nvPr/>
              </p:nvSpPr>
              <p:spPr bwMode="auto">
                <a:xfrm>
                  <a:off x="139" y="2228"/>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7" name="Rectangle 43"/>
                <p:cNvSpPr>
                  <a:spLocks noChangeArrowheads="1"/>
                </p:cNvSpPr>
                <p:nvPr/>
              </p:nvSpPr>
              <p:spPr bwMode="auto">
                <a:xfrm>
                  <a:off x="139" y="2228"/>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8" name="Rectangle 44"/>
                <p:cNvSpPr>
                  <a:spLocks noChangeArrowheads="1"/>
                </p:cNvSpPr>
                <p:nvPr/>
              </p:nvSpPr>
              <p:spPr bwMode="auto">
                <a:xfrm>
                  <a:off x="159" y="2228"/>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69" name="Rectangle 45"/>
                <p:cNvSpPr>
                  <a:spLocks noChangeArrowheads="1"/>
                </p:cNvSpPr>
                <p:nvPr/>
              </p:nvSpPr>
              <p:spPr bwMode="auto">
                <a:xfrm>
                  <a:off x="140" y="2262"/>
                  <a:ext cx="81"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3</a:t>
                  </a:r>
                  <a:endParaRPr lang="en-GB" altLang="de-DE" dirty="0">
                    <a:latin typeface="Arial" panose="020B0604020202020204" pitchFamily="34" charset="0"/>
                    <a:cs typeface="Arial" panose="020B0604020202020204" pitchFamily="34" charset="0"/>
                  </a:endParaRPr>
                </a:p>
              </p:txBody>
            </p:sp>
            <p:sp>
              <p:nvSpPr>
                <p:cNvPr id="270" name="Rectangle 46"/>
                <p:cNvSpPr>
                  <a:spLocks noChangeArrowheads="1"/>
                </p:cNvSpPr>
                <p:nvPr/>
              </p:nvSpPr>
              <p:spPr bwMode="auto">
                <a:xfrm>
                  <a:off x="186" y="2265"/>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71" name="Rectangle 47"/>
                <p:cNvSpPr>
                  <a:spLocks noChangeArrowheads="1"/>
                </p:cNvSpPr>
                <p:nvPr/>
              </p:nvSpPr>
              <p:spPr bwMode="auto">
                <a:xfrm>
                  <a:off x="186" y="2268"/>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72" name="Rectangle 48"/>
                <p:cNvSpPr>
                  <a:spLocks noChangeArrowheads="1"/>
                </p:cNvSpPr>
                <p:nvPr/>
              </p:nvSpPr>
              <p:spPr bwMode="auto">
                <a:xfrm>
                  <a:off x="205" y="2268"/>
                  <a:ext cx="40" cy="173"/>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sp>
            <p:nvSpPr>
              <p:cNvPr id="7" name="Rectangle 49"/>
              <p:cNvSpPr>
                <a:spLocks noChangeArrowheads="1"/>
              </p:cNvSpPr>
              <p:nvPr/>
            </p:nvSpPr>
            <p:spPr bwMode="auto">
              <a:xfrm>
                <a:off x="3841305" y="3034585"/>
                <a:ext cx="2139951" cy="304800"/>
              </a:xfrm>
              <a:prstGeom prst="rect">
                <a:avLst/>
              </a:prstGeom>
              <a:noFill/>
              <a:ln w="38100" cap="rnd">
                <a:solidFill>
                  <a:schemeClr val="tx1">
                    <a:lumMod val="50000"/>
                    <a:lumOff val="50000"/>
                  </a:schemeClr>
                </a:solidFill>
                <a:miter lim="800000"/>
                <a:headEnd/>
                <a:tailEnd/>
              </a:ln>
              <a:effectLst>
                <a:outerShdw blurRad="63500" sx="102000" sy="102000" algn="ctr" rotWithShape="0">
                  <a:prstClr val="black">
                    <a:alpha val="40000"/>
                  </a:prstClr>
                </a:outerShdw>
              </a:effectLst>
            </p:spPr>
            <p:txBody>
              <a:bodyPr/>
              <a:lstStyle/>
              <a:p>
                <a:endParaRPr lang="en-GB" altLang="de-DE" dirty="0">
                  <a:latin typeface="Arial" panose="020B0604020202020204" pitchFamily="34" charset="0"/>
                  <a:cs typeface="Arial" panose="020B0604020202020204" pitchFamily="34" charset="0"/>
                </a:endParaRPr>
              </a:p>
            </p:txBody>
          </p:sp>
          <p:sp>
            <p:nvSpPr>
              <p:cNvPr id="8" name="Rectangle 50"/>
              <p:cNvSpPr>
                <a:spLocks noChangeArrowheads="1"/>
              </p:cNvSpPr>
              <p:nvPr/>
            </p:nvSpPr>
            <p:spPr bwMode="auto">
              <a:xfrm>
                <a:off x="761553" y="3783886"/>
                <a:ext cx="3833815" cy="446088"/>
              </a:xfrm>
              <a:prstGeom prst="rect">
                <a:avLst/>
              </a:prstGeom>
              <a:noFill/>
              <a:ln w="38100" cap="rnd">
                <a:solidFill>
                  <a:srgbClr val="FF0000"/>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grpSp>
            <p:nvGrpSpPr>
              <p:cNvPr id="9" name="Group 51"/>
              <p:cNvGrpSpPr>
                <a:grpSpLocks/>
              </p:cNvGrpSpPr>
              <p:nvPr/>
            </p:nvGrpSpPr>
            <p:grpSpPr bwMode="auto">
              <a:xfrm>
                <a:off x="2793555" y="3879136"/>
                <a:ext cx="841375" cy="265113"/>
                <a:chOff x="2050" y="2094"/>
                <a:chExt cx="627" cy="167"/>
              </a:xfrm>
            </p:grpSpPr>
            <p:sp>
              <p:nvSpPr>
                <p:cNvPr id="227" name="Rectangle 52"/>
                <p:cNvSpPr>
                  <a:spLocks noChangeArrowheads="1"/>
                </p:cNvSpPr>
                <p:nvPr/>
              </p:nvSpPr>
              <p:spPr bwMode="auto">
                <a:xfrm>
                  <a:off x="2050" y="2094"/>
                  <a:ext cx="627" cy="167"/>
                </a:xfrm>
                <a:prstGeom prst="rect">
                  <a:avLst/>
                </a:prstGeom>
                <a:solidFill>
                  <a:srgbClr val="99CCFF"/>
                </a:solidFill>
                <a:ln w="12700">
                  <a:solidFill>
                    <a:srgbClr val="0000FF"/>
                  </a:solidFill>
                  <a:miter lim="800000"/>
                  <a:headEnd/>
                  <a:tailEnd/>
                </a:ln>
                <a:effectLst>
                  <a:outerShdw blurRad="50800" dist="38100" dir="2700000" algn="tl" rotWithShape="0">
                    <a:prstClr val="black">
                      <a:alpha val="40000"/>
                    </a:prstClr>
                  </a:outerShdw>
                </a:effectLst>
              </p:spPr>
              <p:txBody>
                <a:bodyPr/>
                <a:lstStyle/>
                <a:p>
                  <a:endParaRPr lang="en-GB" altLang="de-DE" dirty="0">
                    <a:latin typeface="Arial" panose="020B0604020202020204" pitchFamily="34" charset="0"/>
                    <a:cs typeface="Arial" panose="020B0604020202020204" pitchFamily="34" charset="0"/>
                  </a:endParaRPr>
                </a:p>
              </p:txBody>
            </p:sp>
            <p:sp>
              <p:nvSpPr>
                <p:cNvPr id="228" name="Rectangle 53"/>
                <p:cNvSpPr>
                  <a:spLocks noChangeArrowheads="1"/>
                </p:cNvSpPr>
                <p:nvPr/>
              </p:nvSpPr>
              <p:spPr bwMode="auto">
                <a:xfrm>
                  <a:off x="2050" y="2094"/>
                  <a:ext cx="627" cy="167"/>
                </a:xfrm>
                <a:prstGeom prst="rect">
                  <a:avLst/>
                </a:prstGeom>
                <a:noFill/>
                <a:ln w="3175" cap="rnd">
                  <a:solidFill>
                    <a:srgbClr val="000000"/>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grpSp>
          <p:grpSp>
            <p:nvGrpSpPr>
              <p:cNvPr id="10" name="Group 54"/>
              <p:cNvGrpSpPr>
                <a:grpSpLocks/>
              </p:cNvGrpSpPr>
              <p:nvPr/>
            </p:nvGrpSpPr>
            <p:grpSpPr bwMode="auto">
              <a:xfrm>
                <a:off x="4030218" y="2536109"/>
                <a:ext cx="842963" cy="268288"/>
                <a:chOff x="2970" y="1248"/>
                <a:chExt cx="628" cy="169"/>
              </a:xfrm>
            </p:grpSpPr>
            <p:sp>
              <p:nvSpPr>
                <p:cNvPr id="225" name="Rectangle 55"/>
                <p:cNvSpPr>
                  <a:spLocks noChangeArrowheads="1"/>
                </p:cNvSpPr>
                <p:nvPr/>
              </p:nvSpPr>
              <p:spPr bwMode="auto">
                <a:xfrm>
                  <a:off x="2970" y="1248"/>
                  <a:ext cx="628" cy="169"/>
                </a:xfrm>
                <a:prstGeom prst="rect">
                  <a:avLst/>
                </a:prstGeom>
                <a:solidFill>
                  <a:schemeClr val="bg1">
                    <a:lumMod val="75000"/>
                  </a:schemeClr>
                </a:solidFill>
                <a:ln w="38100">
                  <a:solidFill>
                    <a:schemeClr val="tx1">
                      <a:lumMod val="50000"/>
                      <a:lumOff val="50000"/>
                    </a:schemeClr>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sp>
              <p:nvSpPr>
                <p:cNvPr id="226" name="Rectangle 56"/>
                <p:cNvSpPr>
                  <a:spLocks noChangeArrowheads="1"/>
                </p:cNvSpPr>
                <p:nvPr/>
              </p:nvSpPr>
              <p:spPr bwMode="auto">
                <a:xfrm>
                  <a:off x="2970" y="1248"/>
                  <a:ext cx="628" cy="169"/>
                </a:xfrm>
                <a:prstGeom prst="rect">
                  <a:avLst/>
                </a:prstGeom>
                <a:noFill/>
                <a:ln w="3175" cap="rnd">
                  <a:solidFill>
                    <a:srgbClr val="000000"/>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grpSp>
          <p:sp>
            <p:nvSpPr>
              <p:cNvPr id="11" name="Freeform 57"/>
              <p:cNvSpPr>
                <a:spLocks/>
              </p:cNvSpPr>
              <p:nvPr/>
            </p:nvSpPr>
            <p:spPr bwMode="auto">
              <a:xfrm>
                <a:off x="3103117" y="1394695"/>
                <a:ext cx="114300" cy="114300"/>
              </a:xfrm>
              <a:custGeom>
                <a:avLst/>
                <a:gdLst>
                  <a:gd name="T0" fmla="*/ 52 w 85"/>
                  <a:gd name="T1" fmla="*/ 37 h 72"/>
                  <a:gd name="T2" fmla="*/ 48 w 85"/>
                  <a:gd name="T3" fmla="*/ 23 h 72"/>
                  <a:gd name="T4" fmla="*/ 43 w 85"/>
                  <a:gd name="T5" fmla="*/ 11 h 72"/>
                  <a:gd name="T6" fmla="*/ 36 w 85"/>
                  <a:gd name="T7" fmla="*/ 3 h 72"/>
                  <a:gd name="T8" fmla="*/ 25 w 85"/>
                  <a:gd name="T9" fmla="*/ 0 h 72"/>
                  <a:gd name="T10" fmla="*/ 15 w 85"/>
                  <a:gd name="T11" fmla="*/ 3 h 72"/>
                  <a:gd name="T12" fmla="*/ 7 w 85"/>
                  <a:gd name="T13" fmla="*/ 11 h 72"/>
                  <a:gd name="T14" fmla="*/ 3 w 85"/>
                  <a:gd name="T15" fmla="*/ 23 h 72"/>
                  <a:gd name="T16" fmla="*/ 0 w 85"/>
                  <a:gd name="T17" fmla="*/ 37 h 72"/>
                  <a:gd name="T18" fmla="*/ 3 w 85"/>
                  <a:gd name="T19" fmla="*/ 51 h 72"/>
                  <a:gd name="T20" fmla="*/ 7 w 85"/>
                  <a:gd name="T21" fmla="*/ 61 h 72"/>
                  <a:gd name="T22" fmla="*/ 25 w 85"/>
                  <a:gd name="T23" fmla="*/ 72 h 72"/>
                  <a:gd name="T24" fmla="*/ 36 w 85"/>
                  <a:gd name="T25" fmla="*/ 70 h 72"/>
                  <a:gd name="T26" fmla="*/ 43 w 85"/>
                  <a:gd name="T27" fmla="*/ 61 h 72"/>
                  <a:gd name="T28" fmla="*/ 48 w 85"/>
                  <a:gd name="T29" fmla="*/ 51 h 72"/>
                  <a:gd name="T30" fmla="*/ 52 w 85"/>
                  <a:gd name="T31" fmla="*/ 3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72"/>
                  <a:gd name="T50" fmla="*/ 85 w 85"/>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72">
                    <a:moveTo>
                      <a:pt x="85" y="37"/>
                    </a:moveTo>
                    <a:lnTo>
                      <a:pt x="79" y="23"/>
                    </a:lnTo>
                    <a:lnTo>
                      <a:pt x="71" y="11"/>
                    </a:lnTo>
                    <a:lnTo>
                      <a:pt x="58" y="3"/>
                    </a:lnTo>
                    <a:lnTo>
                      <a:pt x="43" y="0"/>
                    </a:lnTo>
                    <a:lnTo>
                      <a:pt x="25" y="3"/>
                    </a:lnTo>
                    <a:lnTo>
                      <a:pt x="11" y="11"/>
                    </a:lnTo>
                    <a:lnTo>
                      <a:pt x="4" y="23"/>
                    </a:lnTo>
                    <a:lnTo>
                      <a:pt x="0" y="37"/>
                    </a:lnTo>
                    <a:lnTo>
                      <a:pt x="4" y="51"/>
                    </a:lnTo>
                    <a:lnTo>
                      <a:pt x="11" y="61"/>
                    </a:lnTo>
                    <a:lnTo>
                      <a:pt x="43" y="72"/>
                    </a:lnTo>
                    <a:lnTo>
                      <a:pt x="58" y="70"/>
                    </a:lnTo>
                    <a:lnTo>
                      <a:pt x="71" y="61"/>
                    </a:lnTo>
                    <a:lnTo>
                      <a:pt x="79" y="51"/>
                    </a:lnTo>
                    <a:lnTo>
                      <a:pt x="85"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 name="Freeform 58"/>
              <p:cNvSpPr>
                <a:spLocks/>
              </p:cNvSpPr>
              <p:nvPr/>
            </p:nvSpPr>
            <p:spPr bwMode="auto">
              <a:xfrm>
                <a:off x="3103117" y="1394695"/>
                <a:ext cx="114300" cy="114300"/>
              </a:xfrm>
              <a:custGeom>
                <a:avLst/>
                <a:gdLst>
                  <a:gd name="T0" fmla="*/ 52 w 85"/>
                  <a:gd name="T1" fmla="*/ 37 h 72"/>
                  <a:gd name="T2" fmla="*/ 48 w 85"/>
                  <a:gd name="T3" fmla="*/ 23 h 72"/>
                  <a:gd name="T4" fmla="*/ 43 w 85"/>
                  <a:gd name="T5" fmla="*/ 11 h 72"/>
                  <a:gd name="T6" fmla="*/ 36 w 85"/>
                  <a:gd name="T7" fmla="*/ 3 h 72"/>
                  <a:gd name="T8" fmla="*/ 25 w 85"/>
                  <a:gd name="T9" fmla="*/ 0 h 72"/>
                  <a:gd name="T10" fmla="*/ 15 w 85"/>
                  <a:gd name="T11" fmla="*/ 3 h 72"/>
                  <a:gd name="T12" fmla="*/ 7 w 85"/>
                  <a:gd name="T13" fmla="*/ 11 h 72"/>
                  <a:gd name="T14" fmla="*/ 3 w 85"/>
                  <a:gd name="T15" fmla="*/ 23 h 72"/>
                  <a:gd name="T16" fmla="*/ 0 w 85"/>
                  <a:gd name="T17" fmla="*/ 37 h 72"/>
                  <a:gd name="T18" fmla="*/ 3 w 85"/>
                  <a:gd name="T19" fmla="*/ 51 h 72"/>
                  <a:gd name="T20" fmla="*/ 7 w 85"/>
                  <a:gd name="T21" fmla="*/ 61 h 72"/>
                  <a:gd name="T22" fmla="*/ 25 w 85"/>
                  <a:gd name="T23" fmla="*/ 72 h 72"/>
                  <a:gd name="T24" fmla="*/ 36 w 85"/>
                  <a:gd name="T25" fmla="*/ 70 h 72"/>
                  <a:gd name="T26" fmla="*/ 43 w 85"/>
                  <a:gd name="T27" fmla="*/ 61 h 72"/>
                  <a:gd name="T28" fmla="*/ 48 w 85"/>
                  <a:gd name="T29" fmla="*/ 51 h 72"/>
                  <a:gd name="T30" fmla="*/ 52 w 85"/>
                  <a:gd name="T31" fmla="*/ 3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72"/>
                  <a:gd name="T50" fmla="*/ 85 w 85"/>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72">
                    <a:moveTo>
                      <a:pt x="85" y="37"/>
                    </a:moveTo>
                    <a:lnTo>
                      <a:pt x="79" y="23"/>
                    </a:lnTo>
                    <a:lnTo>
                      <a:pt x="71" y="11"/>
                    </a:lnTo>
                    <a:lnTo>
                      <a:pt x="58" y="3"/>
                    </a:lnTo>
                    <a:lnTo>
                      <a:pt x="43" y="0"/>
                    </a:lnTo>
                    <a:lnTo>
                      <a:pt x="25" y="3"/>
                    </a:lnTo>
                    <a:lnTo>
                      <a:pt x="11" y="11"/>
                    </a:lnTo>
                    <a:lnTo>
                      <a:pt x="4" y="23"/>
                    </a:lnTo>
                    <a:lnTo>
                      <a:pt x="0" y="37"/>
                    </a:lnTo>
                    <a:lnTo>
                      <a:pt x="4" y="51"/>
                    </a:lnTo>
                    <a:lnTo>
                      <a:pt x="11" y="61"/>
                    </a:lnTo>
                    <a:lnTo>
                      <a:pt x="43" y="72"/>
                    </a:lnTo>
                    <a:lnTo>
                      <a:pt x="58" y="70"/>
                    </a:lnTo>
                    <a:lnTo>
                      <a:pt x="71" y="61"/>
                    </a:lnTo>
                    <a:lnTo>
                      <a:pt x="79" y="51"/>
                    </a:lnTo>
                    <a:lnTo>
                      <a:pt x="85" y="37"/>
                    </a:lnTo>
                  </a:path>
                </a:pathLst>
              </a:custGeom>
              <a:noFill/>
              <a:ln w="11113"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3" name="Freeform 59"/>
              <p:cNvSpPr>
                <a:spLocks/>
              </p:cNvSpPr>
              <p:nvPr/>
            </p:nvSpPr>
            <p:spPr bwMode="auto">
              <a:xfrm>
                <a:off x="2774505" y="948607"/>
                <a:ext cx="112713" cy="117475"/>
              </a:xfrm>
              <a:custGeom>
                <a:avLst/>
                <a:gdLst>
                  <a:gd name="T0" fmla="*/ 51 w 84"/>
                  <a:gd name="T1" fmla="*/ 37 h 74"/>
                  <a:gd name="T2" fmla="*/ 48 w 84"/>
                  <a:gd name="T3" fmla="*/ 23 h 74"/>
                  <a:gd name="T4" fmla="*/ 44 w 84"/>
                  <a:gd name="T5" fmla="*/ 11 h 74"/>
                  <a:gd name="T6" fmla="*/ 36 w 84"/>
                  <a:gd name="T7" fmla="*/ 4 h 74"/>
                  <a:gd name="T8" fmla="*/ 25 w 84"/>
                  <a:gd name="T9" fmla="*/ 0 h 74"/>
                  <a:gd name="T10" fmla="*/ 16 w 84"/>
                  <a:gd name="T11" fmla="*/ 4 h 74"/>
                  <a:gd name="T12" fmla="*/ 7 w 84"/>
                  <a:gd name="T13" fmla="*/ 11 h 74"/>
                  <a:gd name="T14" fmla="*/ 3 w 84"/>
                  <a:gd name="T15" fmla="*/ 23 h 74"/>
                  <a:gd name="T16" fmla="*/ 0 w 84"/>
                  <a:gd name="T17" fmla="*/ 37 h 74"/>
                  <a:gd name="T18" fmla="*/ 3 w 84"/>
                  <a:gd name="T19" fmla="*/ 51 h 74"/>
                  <a:gd name="T20" fmla="*/ 7 w 84"/>
                  <a:gd name="T21" fmla="*/ 62 h 74"/>
                  <a:gd name="T22" fmla="*/ 25 w 84"/>
                  <a:gd name="T23" fmla="*/ 74 h 74"/>
                  <a:gd name="T24" fmla="*/ 36 w 84"/>
                  <a:gd name="T25" fmla="*/ 70 h 74"/>
                  <a:gd name="T26" fmla="*/ 44 w 84"/>
                  <a:gd name="T27" fmla="*/ 62 h 74"/>
                  <a:gd name="T28" fmla="*/ 48 w 84"/>
                  <a:gd name="T29" fmla="*/ 51 h 74"/>
                  <a:gd name="T30" fmla="*/ 51 w 84"/>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4"/>
                  <a:gd name="T50" fmla="*/ 84 w 84"/>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4">
                    <a:moveTo>
                      <a:pt x="84" y="37"/>
                    </a:moveTo>
                    <a:lnTo>
                      <a:pt x="81" y="23"/>
                    </a:lnTo>
                    <a:lnTo>
                      <a:pt x="72" y="11"/>
                    </a:lnTo>
                    <a:lnTo>
                      <a:pt x="60" y="4"/>
                    </a:lnTo>
                    <a:lnTo>
                      <a:pt x="42" y="0"/>
                    </a:lnTo>
                    <a:lnTo>
                      <a:pt x="26" y="4"/>
                    </a:lnTo>
                    <a:lnTo>
                      <a:pt x="12" y="11"/>
                    </a:lnTo>
                    <a:lnTo>
                      <a:pt x="4" y="23"/>
                    </a:lnTo>
                    <a:lnTo>
                      <a:pt x="0" y="37"/>
                    </a:lnTo>
                    <a:lnTo>
                      <a:pt x="4" y="51"/>
                    </a:lnTo>
                    <a:lnTo>
                      <a:pt x="12" y="62"/>
                    </a:lnTo>
                    <a:lnTo>
                      <a:pt x="42" y="74"/>
                    </a:lnTo>
                    <a:lnTo>
                      <a:pt x="60" y="70"/>
                    </a:lnTo>
                    <a:lnTo>
                      <a:pt x="72" y="62"/>
                    </a:lnTo>
                    <a:lnTo>
                      <a:pt x="81" y="51"/>
                    </a:lnTo>
                    <a:lnTo>
                      <a:pt x="84"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 name="Freeform 60"/>
              <p:cNvSpPr>
                <a:spLocks/>
              </p:cNvSpPr>
              <p:nvPr/>
            </p:nvSpPr>
            <p:spPr bwMode="auto">
              <a:xfrm>
                <a:off x="2774505" y="948607"/>
                <a:ext cx="112713" cy="117475"/>
              </a:xfrm>
              <a:custGeom>
                <a:avLst/>
                <a:gdLst>
                  <a:gd name="T0" fmla="*/ 51 w 84"/>
                  <a:gd name="T1" fmla="*/ 37 h 74"/>
                  <a:gd name="T2" fmla="*/ 48 w 84"/>
                  <a:gd name="T3" fmla="*/ 23 h 74"/>
                  <a:gd name="T4" fmla="*/ 44 w 84"/>
                  <a:gd name="T5" fmla="*/ 11 h 74"/>
                  <a:gd name="T6" fmla="*/ 36 w 84"/>
                  <a:gd name="T7" fmla="*/ 4 h 74"/>
                  <a:gd name="T8" fmla="*/ 25 w 84"/>
                  <a:gd name="T9" fmla="*/ 0 h 74"/>
                  <a:gd name="T10" fmla="*/ 16 w 84"/>
                  <a:gd name="T11" fmla="*/ 4 h 74"/>
                  <a:gd name="T12" fmla="*/ 7 w 84"/>
                  <a:gd name="T13" fmla="*/ 11 h 74"/>
                  <a:gd name="T14" fmla="*/ 3 w 84"/>
                  <a:gd name="T15" fmla="*/ 23 h 74"/>
                  <a:gd name="T16" fmla="*/ 0 w 84"/>
                  <a:gd name="T17" fmla="*/ 37 h 74"/>
                  <a:gd name="T18" fmla="*/ 3 w 84"/>
                  <a:gd name="T19" fmla="*/ 51 h 74"/>
                  <a:gd name="T20" fmla="*/ 7 w 84"/>
                  <a:gd name="T21" fmla="*/ 62 h 74"/>
                  <a:gd name="T22" fmla="*/ 25 w 84"/>
                  <a:gd name="T23" fmla="*/ 74 h 74"/>
                  <a:gd name="T24" fmla="*/ 36 w 84"/>
                  <a:gd name="T25" fmla="*/ 70 h 74"/>
                  <a:gd name="T26" fmla="*/ 44 w 84"/>
                  <a:gd name="T27" fmla="*/ 62 h 74"/>
                  <a:gd name="T28" fmla="*/ 48 w 84"/>
                  <a:gd name="T29" fmla="*/ 51 h 74"/>
                  <a:gd name="T30" fmla="*/ 51 w 84"/>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4"/>
                  <a:gd name="T50" fmla="*/ 84 w 84"/>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4">
                    <a:moveTo>
                      <a:pt x="84" y="37"/>
                    </a:moveTo>
                    <a:lnTo>
                      <a:pt x="81" y="23"/>
                    </a:lnTo>
                    <a:lnTo>
                      <a:pt x="72" y="11"/>
                    </a:lnTo>
                    <a:lnTo>
                      <a:pt x="60" y="4"/>
                    </a:lnTo>
                    <a:lnTo>
                      <a:pt x="42" y="0"/>
                    </a:lnTo>
                    <a:lnTo>
                      <a:pt x="26" y="4"/>
                    </a:lnTo>
                    <a:lnTo>
                      <a:pt x="12" y="11"/>
                    </a:lnTo>
                    <a:lnTo>
                      <a:pt x="4" y="23"/>
                    </a:lnTo>
                    <a:lnTo>
                      <a:pt x="0" y="37"/>
                    </a:lnTo>
                    <a:lnTo>
                      <a:pt x="4" y="51"/>
                    </a:lnTo>
                    <a:lnTo>
                      <a:pt x="12" y="62"/>
                    </a:lnTo>
                    <a:lnTo>
                      <a:pt x="42" y="74"/>
                    </a:lnTo>
                    <a:lnTo>
                      <a:pt x="60" y="70"/>
                    </a:lnTo>
                    <a:lnTo>
                      <a:pt x="72" y="62"/>
                    </a:lnTo>
                    <a:lnTo>
                      <a:pt x="81" y="51"/>
                    </a:lnTo>
                    <a:lnTo>
                      <a:pt x="84" y="37"/>
                    </a:lnTo>
                  </a:path>
                </a:pathLst>
              </a:custGeom>
              <a:noFill/>
              <a:ln w="11113"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 name="Freeform 61"/>
              <p:cNvSpPr>
                <a:spLocks/>
              </p:cNvSpPr>
              <p:nvPr/>
            </p:nvSpPr>
            <p:spPr bwMode="auto">
              <a:xfrm>
                <a:off x="3431730" y="948607"/>
                <a:ext cx="112713" cy="117475"/>
              </a:xfrm>
              <a:custGeom>
                <a:avLst/>
                <a:gdLst>
                  <a:gd name="T0" fmla="*/ 51 w 84"/>
                  <a:gd name="T1" fmla="*/ 37 h 74"/>
                  <a:gd name="T2" fmla="*/ 48 w 84"/>
                  <a:gd name="T3" fmla="*/ 23 h 74"/>
                  <a:gd name="T4" fmla="*/ 44 w 84"/>
                  <a:gd name="T5" fmla="*/ 11 h 74"/>
                  <a:gd name="T6" fmla="*/ 35 w 84"/>
                  <a:gd name="T7" fmla="*/ 4 h 74"/>
                  <a:gd name="T8" fmla="*/ 25 w 84"/>
                  <a:gd name="T9" fmla="*/ 0 h 74"/>
                  <a:gd name="T10" fmla="*/ 16 w 84"/>
                  <a:gd name="T11" fmla="*/ 4 h 74"/>
                  <a:gd name="T12" fmla="*/ 7 w 84"/>
                  <a:gd name="T13" fmla="*/ 11 h 74"/>
                  <a:gd name="T14" fmla="*/ 2 w 84"/>
                  <a:gd name="T15" fmla="*/ 23 h 74"/>
                  <a:gd name="T16" fmla="*/ 0 w 84"/>
                  <a:gd name="T17" fmla="*/ 37 h 74"/>
                  <a:gd name="T18" fmla="*/ 2 w 84"/>
                  <a:gd name="T19" fmla="*/ 51 h 74"/>
                  <a:gd name="T20" fmla="*/ 7 w 84"/>
                  <a:gd name="T21" fmla="*/ 62 h 74"/>
                  <a:gd name="T22" fmla="*/ 25 w 84"/>
                  <a:gd name="T23" fmla="*/ 74 h 74"/>
                  <a:gd name="T24" fmla="*/ 35 w 84"/>
                  <a:gd name="T25" fmla="*/ 70 h 74"/>
                  <a:gd name="T26" fmla="*/ 44 w 84"/>
                  <a:gd name="T27" fmla="*/ 62 h 74"/>
                  <a:gd name="T28" fmla="*/ 48 w 84"/>
                  <a:gd name="T29" fmla="*/ 51 h 74"/>
                  <a:gd name="T30" fmla="*/ 51 w 84"/>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4"/>
                  <a:gd name="T50" fmla="*/ 84 w 84"/>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4">
                    <a:moveTo>
                      <a:pt x="84" y="37"/>
                    </a:moveTo>
                    <a:lnTo>
                      <a:pt x="81" y="23"/>
                    </a:lnTo>
                    <a:lnTo>
                      <a:pt x="72" y="11"/>
                    </a:lnTo>
                    <a:lnTo>
                      <a:pt x="58" y="4"/>
                    </a:lnTo>
                    <a:lnTo>
                      <a:pt x="42" y="0"/>
                    </a:lnTo>
                    <a:lnTo>
                      <a:pt x="26" y="4"/>
                    </a:lnTo>
                    <a:lnTo>
                      <a:pt x="12" y="11"/>
                    </a:lnTo>
                    <a:lnTo>
                      <a:pt x="2" y="23"/>
                    </a:lnTo>
                    <a:lnTo>
                      <a:pt x="0" y="37"/>
                    </a:lnTo>
                    <a:lnTo>
                      <a:pt x="2" y="51"/>
                    </a:lnTo>
                    <a:lnTo>
                      <a:pt x="12" y="62"/>
                    </a:lnTo>
                    <a:lnTo>
                      <a:pt x="42" y="74"/>
                    </a:lnTo>
                    <a:lnTo>
                      <a:pt x="58" y="70"/>
                    </a:lnTo>
                    <a:lnTo>
                      <a:pt x="72" y="62"/>
                    </a:lnTo>
                    <a:lnTo>
                      <a:pt x="81" y="51"/>
                    </a:lnTo>
                    <a:lnTo>
                      <a:pt x="84"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6" name="Freeform 62"/>
              <p:cNvSpPr>
                <a:spLocks/>
              </p:cNvSpPr>
              <p:nvPr/>
            </p:nvSpPr>
            <p:spPr bwMode="auto">
              <a:xfrm>
                <a:off x="3431730" y="948607"/>
                <a:ext cx="112713" cy="117475"/>
              </a:xfrm>
              <a:custGeom>
                <a:avLst/>
                <a:gdLst>
                  <a:gd name="T0" fmla="*/ 51 w 84"/>
                  <a:gd name="T1" fmla="*/ 37 h 74"/>
                  <a:gd name="T2" fmla="*/ 48 w 84"/>
                  <a:gd name="T3" fmla="*/ 23 h 74"/>
                  <a:gd name="T4" fmla="*/ 44 w 84"/>
                  <a:gd name="T5" fmla="*/ 11 h 74"/>
                  <a:gd name="T6" fmla="*/ 35 w 84"/>
                  <a:gd name="T7" fmla="*/ 4 h 74"/>
                  <a:gd name="T8" fmla="*/ 25 w 84"/>
                  <a:gd name="T9" fmla="*/ 0 h 74"/>
                  <a:gd name="T10" fmla="*/ 16 w 84"/>
                  <a:gd name="T11" fmla="*/ 4 h 74"/>
                  <a:gd name="T12" fmla="*/ 7 w 84"/>
                  <a:gd name="T13" fmla="*/ 11 h 74"/>
                  <a:gd name="T14" fmla="*/ 2 w 84"/>
                  <a:gd name="T15" fmla="*/ 23 h 74"/>
                  <a:gd name="T16" fmla="*/ 0 w 84"/>
                  <a:gd name="T17" fmla="*/ 37 h 74"/>
                  <a:gd name="T18" fmla="*/ 2 w 84"/>
                  <a:gd name="T19" fmla="*/ 51 h 74"/>
                  <a:gd name="T20" fmla="*/ 7 w 84"/>
                  <a:gd name="T21" fmla="*/ 62 h 74"/>
                  <a:gd name="T22" fmla="*/ 25 w 84"/>
                  <a:gd name="T23" fmla="*/ 74 h 74"/>
                  <a:gd name="T24" fmla="*/ 35 w 84"/>
                  <a:gd name="T25" fmla="*/ 70 h 74"/>
                  <a:gd name="T26" fmla="*/ 44 w 84"/>
                  <a:gd name="T27" fmla="*/ 62 h 74"/>
                  <a:gd name="T28" fmla="*/ 48 w 84"/>
                  <a:gd name="T29" fmla="*/ 51 h 74"/>
                  <a:gd name="T30" fmla="*/ 51 w 84"/>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4"/>
                  <a:gd name="T50" fmla="*/ 84 w 84"/>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4">
                    <a:moveTo>
                      <a:pt x="84" y="37"/>
                    </a:moveTo>
                    <a:lnTo>
                      <a:pt x="81" y="23"/>
                    </a:lnTo>
                    <a:lnTo>
                      <a:pt x="72" y="11"/>
                    </a:lnTo>
                    <a:lnTo>
                      <a:pt x="58" y="4"/>
                    </a:lnTo>
                    <a:lnTo>
                      <a:pt x="42" y="0"/>
                    </a:lnTo>
                    <a:lnTo>
                      <a:pt x="26" y="4"/>
                    </a:lnTo>
                    <a:lnTo>
                      <a:pt x="12" y="11"/>
                    </a:lnTo>
                    <a:lnTo>
                      <a:pt x="2" y="23"/>
                    </a:lnTo>
                    <a:lnTo>
                      <a:pt x="0" y="37"/>
                    </a:lnTo>
                    <a:lnTo>
                      <a:pt x="2" y="51"/>
                    </a:lnTo>
                    <a:lnTo>
                      <a:pt x="12" y="62"/>
                    </a:lnTo>
                    <a:lnTo>
                      <a:pt x="42" y="74"/>
                    </a:lnTo>
                    <a:lnTo>
                      <a:pt x="58" y="70"/>
                    </a:lnTo>
                    <a:lnTo>
                      <a:pt x="72" y="62"/>
                    </a:lnTo>
                    <a:lnTo>
                      <a:pt x="81" y="51"/>
                    </a:lnTo>
                    <a:lnTo>
                      <a:pt x="84" y="37"/>
                    </a:lnTo>
                  </a:path>
                </a:pathLst>
              </a:custGeom>
              <a:noFill/>
              <a:ln w="11113"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nvGrpSpPr>
              <p:cNvPr id="17" name="Group 63"/>
              <p:cNvGrpSpPr>
                <a:grpSpLocks/>
              </p:cNvGrpSpPr>
              <p:nvPr/>
            </p:nvGrpSpPr>
            <p:grpSpPr bwMode="auto">
              <a:xfrm>
                <a:off x="2965005" y="2024934"/>
                <a:ext cx="112713" cy="114300"/>
                <a:chOff x="2178" y="926"/>
                <a:chExt cx="83" cy="72"/>
              </a:xfrm>
            </p:grpSpPr>
            <p:sp>
              <p:nvSpPr>
                <p:cNvPr id="223" name="Freeform 64"/>
                <p:cNvSpPr>
                  <a:spLocks/>
                </p:cNvSpPr>
                <p:nvPr/>
              </p:nvSpPr>
              <p:spPr bwMode="auto">
                <a:xfrm>
                  <a:off x="2178" y="926"/>
                  <a:ext cx="83" cy="72"/>
                </a:xfrm>
                <a:custGeom>
                  <a:avLst/>
                  <a:gdLst>
                    <a:gd name="T0" fmla="*/ 83 w 83"/>
                    <a:gd name="T1" fmla="*/ 35 h 72"/>
                    <a:gd name="T2" fmla="*/ 79 w 83"/>
                    <a:gd name="T3" fmla="*/ 20 h 72"/>
                    <a:gd name="T4" fmla="*/ 70 w 83"/>
                    <a:gd name="T5" fmla="*/ 8 h 72"/>
                    <a:gd name="T6" fmla="*/ 58 w 83"/>
                    <a:gd name="T7" fmla="*/ 1 h 72"/>
                    <a:gd name="T8" fmla="*/ 41 w 83"/>
                    <a:gd name="T9" fmla="*/ 0 h 72"/>
                    <a:gd name="T10" fmla="*/ 25 w 83"/>
                    <a:gd name="T11" fmla="*/ 1 h 72"/>
                    <a:gd name="T12" fmla="*/ 12 w 83"/>
                    <a:gd name="T13" fmla="*/ 8 h 72"/>
                    <a:gd name="T14" fmla="*/ 4 w 83"/>
                    <a:gd name="T15" fmla="*/ 20 h 72"/>
                    <a:gd name="T16" fmla="*/ 0 w 83"/>
                    <a:gd name="T17" fmla="*/ 35 h 72"/>
                    <a:gd name="T18" fmla="*/ 4 w 83"/>
                    <a:gd name="T19" fmla="*/ 49 h 72"/>
                    <a:gd name="T20" fmla="*/ 12 w 83"/>
                    <a:gd name="T21" fmla="*/ 59 h 72"/>
                    <a:gd name="T22" fmla="*/ 41 w 83"/>
                    <a:gd name="T23" fmla="*/ 72 h 72"/>
                    <a:gd name="T24" fmla="*/ 58 w 83"/>
                    <a:gd name="T25" fmla="*/ 68 h 72"/>
                    <a:gd name="T26" fmla="*/ 70 w 83"/>
                    <a:gd name="T27" fmla="*/ 59 h 72"/>
                    <a:gd name="T28" fmla="*/ 79 w 83"/>
                    <a:gd name="T29" fmla="*/ 49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0"/>
                      </a:lnTo>
                      <a:lnTo>
                        <a:pt x="70" y="8"/>
                      </a:lnTo>
                      <a:lnTo>
                        <a:pt x="58" y="1"/>
                      </a:lnTo>
                      <a:lnTo>
                        <a:pt x="41" y="0"/>
                      </a:lnTo>
                      <a:lnTo>
                        <a:pt x="25" y="1"/>
                      </a:lnTo>
                      <a:lnTo>
                        <a:pt x="12" y="8"/>
                      </a:lnTo>
                      <a:lnTo>
                        <a:pt x="4" y="20"/>
                      </a:lnTo>
                      <a:lnTo>
                        <a:pt x="0" y="35"/>
                      </a:lnTo>
                      <a:lnTo>
                        <a:pt x="4" y="49"/>
                      </a:lnTo>
                      <a:lnTo>
                        <a:pt x="12" y="59"/>
                      </a:lnTo>
                      <a:lnTo>
                        <a:pt x="41" y="72"/>
                      </a:lnTo>
                      <a:lnTo>
                        <a:pt x="58" y="68"/>
                      </a:lnTo>
                      <a:lnTo>
                        <a:pt x="70" y="59"/>
                      </a:lnTo>
                      <a:lnTo>
                        <a:pt x="79" y="49"/>
                      </a:lnTo>
                      <a:lnTo>
                        <a:pt x="83"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4" name="Freeform 65"/>
                <p:cNvSpPr>
                  <a:spLocks/>
                </p:cNvSpPr>
                <p:nvPr/>
              </p:nvSpPr>
              <p:spPr bwMode="auto">
                <a:xfrm>
                  <a:off x="2178" y="926"/>
                  <a:ext cx="83" cy="72"/>
                </a:xfrm>
                <a:custGeom>
                  <a:avLst/>
                  <a:gdLst>
                    <a:gd name="T0" fmla="*/ 83 w 83"/>
                    <a:gd name="T1" fmla="*/ 35 h 72"/>
                    <a:gd name="T2" fmla="*/ 79 w 83"/>
                    <a:gd name="T3" fmla="*/ 20 h 72"/>
                    <a:gd name="T4" fmla="*/ 70 w 83"/>
                    <a:gd name="T5" fmla="*/ 8 h 72"/>
                    <a:gd name="T6" fmla="*/ 58 w 83"/>
                    <a:gd name="T7" fmla="*/ 1 h 72"/>
                    <a:gd name="T8" fmla="*/ 41 w 83"/>
                    <a:gd name="T9" fmla="*/ 0 h 72"/>
                    <a:gd name="T10" fmla="*/ 25 w 83"/>
                    <a:gd name="T11" fmla="*/ 1 h 72"/>
                    <a:gd name="T12" fmla="*/ 12 w 83"/>
                    <a:gd name="T13" fmla="*/ 8 h 72"/>
                    <a:gd name="T14" fmla="*/ 4 w 83"/>
                    <a:gd name="T15" fmla="*/ 20 h 72"/>
                    <a:gd name="T16" fmla="*/ 0 w 83"/>
                    <a:gd name="T17" fmla="*/ 35 h 72"/>
                    <a:gd name="T18" fmla="*/ 4 w 83"/>
                    <a:gd name="T19" fmla="*/ 49 h 72"/>
                    <a:gd name="T20" fmla="*/ 12 w 83"/>
                    <a:gd name="T21" fmla="*/ 59 h 72"/>
                    <a:gd name="T22" fmla="*/ 41 w 83"/>
                    <a:gd name="T23" fmla="*/ 72 h 72"/>
                    <a:gd name="T24" fmla="*/ 58 w 83"/>
                    <a:gd name="T25" fmla="*/ 68 h 72"/>
                    <a:gd name="T26" fmla="*/ 70 w 83"/>
                    <a:gd name="T27" fmla="*/ 59 h 72"/>
                    <a:gd name="T28" fmla="*/ 79 w 83"/>
                    <a:gd name="T29" fmla="*/ 49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0"/>
                      </a:lnTo>
                      <a:lnTo>
                        <a:pt x="70" y="8"/>
                      </a:lnTo>
                      <a:lnTo>
                        <a:pt x="58" y="1"/>
                      </a:lnTo>
                      <a:lnTo>
                        <a:pt x="41" y="0"/>
                      </a:lnTo>
                      <a:lnTo>
                        <a:pt x="25" y="1"/>
                      </a:lnTo>
                      <a:lnTo>
                        <a:pt x="12" y="8"/>
                      </a:lnTo>
                      <a:lnTo>
                        <a:pt x="4" y="20"/>
                      </a:lnTo>
                      <a:lnTo>
                        <a:pt x="0" y="35"/>
                      </a:lnTo>
                      <a:lnTo>
                        <a:pt x="4" y="49"/>
                      </a:lnTo>
                      <a:lnTo>
                        <a:pt x="12" y="59"/>
                      </a:lnTo>
                      <a:lnTo>
                        <a:pt x="41" y="72"/>
                      </a:lnTo>
                      <a:lnTo>
                        <a:pt x="58" y="68"/>
                      </a:lnTo>
                      <a:lnTo>
                        <a:pt x="70" y="59"/>
                      </a:lnTo>
                      <a:lnTo>
                        <a:pt x="79" y="49"/>
                      </a:lnTo>
                      <a:lnTo>
                        <a:pt x="83"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8" name="Group 66"/>
              <p:cNvGrpSpPr>
                <a:grpSpLocks/>
              </p:cNvGrpSpPr>
              <p:nvPr/>
            </p:nvGrpSpPr>
            <p:grpSpPr bwMode="auto">
              <a:xfrm>
                <a:off x="2012504" y="2024934"/>
                <a:ext cx="111125" cy="114300"/>
                <a:chOff x="1470" y="926"/>
                <a:chExt cx="82" cy="72"/>
              </a:xfrm>
            </p:grpSpPr>
            <p:sp>
              <p:nvSpPr>
                <p:cNvPr id="221" name="Freeform 67"/>
                <p:cNvSpPr>
                  <a:spLocks/>
                </p:cNvSpPr>
                <p:nvPr/>
              </p:nvSpPr>
              <p:spPr bwMode="auto">
                <a:xfrm>
                  <a:off x="1470" y="926"/>
                  <a:ext cx="82" cy="72"/>
                </a:xfrm>
                <a:custGeom>
                  <a:avLst/>
                  <a:gdLst>
                    <a:gd name="T0" fmla="*/ 82 w 82"/>
                    <a:gd name="T1" fmla="*/ 35 h 72"/>
                    <a:gd name="T2" fmla="*/ 79 w 82"/>
                    <a:gd name="T3" fmla="*/ 20 h 72"/>
                    <a:gd name="T4" fmla="*/ 70 w 82"/>
                    <a:gd name="T5" fmla="*/ 8 h 72"/>
                    <a:gd name="T6" fmla="*/ 56 w 82"/>
                    <a:gd name="T7" fmla="*/ 1 h 72"/>
                    <a:gd name="T8" fmla="*/ 40 w 82"/>
                    <a:gd name="T9" fmla="*/ 0 h 72"/>
                    <a:gd name="T10" fmla="*/ 25 w 82"/>
                    <a:gd name="T11" fmla="*/ 1 h 72"/>
                    <a:gd name="T12" fmla="*/ 11 w 82"/>
                    <a:gd name="T13" fmla="*/ 8 h 72"/>
                    <a:gd name="T14" fmla="*/ 2 w 82"/>
                    <a:gd name="T15" fmla="*/ 20 h 72"/>
                    <a:gd name="T16" fmla="*/ 0 w 82"/>
                    <a:gd name="T17" fmla="*/ 35 h 72"/>
                    <a:gd name="T18" fmla="*/ 2 w 82"/>
                    <a:gd name="T19" fmla="*/ 49 h 72"/>
                    <a:gd name="T20" fmla="*/ 11 w 82"/>
                    <a:gd name="T21" fmla="*/ 59 h 72"/>
                    <a:gd name="T22" fmla="*/ 40 w 82"/>
                    <a:gd name="T23" fmla="*/ 72 h 72"/>
                    <a:gd name="T24" fmla="*/ 56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6" y="1"/>
                      </a:lnTo>
                      <a:lnTo>
                        <a:pt x="40" y="0"/>
                      </a:lnTo>
                      <a:lnTo>
                        <a:pt x="25" y="1"/>
                      </a:lnTo>
                      <a:lnTo>
                        <a:pt x="11" y="8"/>
                      </a:lnTo>
                      <a:lnTo>
                        <a:pt x="2" y="20"/>
                      </a:lnTo>
                      <a:lnTo>
                        <a:pt x="0" y="35"/>
                      </a:lnTo>
                      <a:lnTo>
                        <a:pt x="2" y="49"/>
                      </a:lnTo>
                      <a:lnTo>
                        <a:pt x="11" y="59"/>
                      </a:lnTo>
                      <a:lnTo>
                        <a:pt x="40" y="72"/>
                      </a:lnTo>
                      <a:lnTo>
                        <a:pt x="56" y="68"/>
                      </a:lnTo>
                      <a:lnTo>
                        <a:pt x="70" y="59"/>
                      </a:lnTo>
                      <a:lnTo>
                        <a:pt x="79" y="49"/>
                      </a:lnTo>
                      <a:lnTo>
                        <a:pt x="82"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2" name="Freeform 68"/>
                <p:cNvSpPr>
                  <a:spLocks/>
                </p:cNvSpPr>
                <p:nvPr/>
              </p:nvSpPr>
              <p:spPr bwMode="auto">
                <a:xfrm>
                  <a:off x="1470" y="926"/>
                  <a:ext cx="82" cy="72"/>
                </a:xfrm>
                <a:custGeom>
                  <a:avLst/>
                  <a:gdLst>
                    <a:gd name="T0" fmla="*/ 82 w 82"/>
                    <a:gd name="T1" fmla="*/ 35 h 72"/>
                    <a:gd name="T2" fmla="*/ 79 w 82"/>
                    <a:gd name="T3" fmla="*/ 20 h 72"/>
                    <a:gd name="T4" fmla="*/ 70 w 82"/>
                    <a:gd name="T5" fmla="*/ 8 h 72"/>
                    <a:gd name="T6" fmla="*/ 56 w 82"/>
                    <a:gd name="T7" fmla="*/ 1 h 72"/>
                    <a:gd name="T8" fmla="*/ 40 w 82"/>
                    <a:gd name="T9" fmla="*/ 0 h 72"/>
                    <a:gd name="T10" fmla="*/ 25 w 82"/>
                    <a:gd name="T11" fmla="*/ 1 h 72"/>
                    <a:gd name="T12" fmla="*/ 11 w 82"/>
                    <a:gd name="T13" fmla="*/ 8 h 72"/>
                    <a:gd name="T14" fmla="*/ 2 w 82"/>
                    <a:gd name="T15" fmla="*/ 20 h 72"/>
                    <a:gd name="T16" fmla="*/ 0 w 82"/>
                    <a:gd name="T17" fmla="*/ 35 h 72"/>
                    <a:gd name="T18" fmla="*/ 2 w 82"/>
                    <a:gd name="T19" fmla="*/ 49 h 72"/>
                    <a:gd name="T20" fmla="*/ 11 w 82"/>
                    <a:gd name="T21" fmla="*/ 59 h 72"/>
                    <a:gd name="T22" fmla="*/ 40 w 82"/>
                    <a:gd name="T23" fmla="*/ 72 h 72"/>
                    <a:gd name="T24" fmla="*/ 56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6" y="1"/>
                      </a:lnTo>
                      <a:lnTo>
                        <a:pt x="40" y="0"/>
                      </a:lnTo>
                      <a:lnTo>
                        <a:pt x="25" y="1"/>
                      </a:lnTo>
                      <a:lnTo>
                        <a:pt x="11" y="8"/>
                      </a:lnTo>
                      <a:lnTo>
                        <a:pt x="2" y="20"/>
                      </a:lnTo>
                      <a:lnTo>
                        <a:pt x="0" y="35"/>
                      </a:lnTo>
                      <a:lnTo>
                        <a:pt x="2" y="49"/>
                      </a:lnTo>
                      <a:lnTo>
                        <a:pt x="11" y="59"/>
                      </a:lnTo>
                      <a:lnTo>
                        <a:pt x="40" y="72"/>
                      </a:lnTo>
                      <a:lnTo>
                        <a:pt x="56" y="68"/>
                      </a:lnTo>
                      <a:lnTo>
                        <a:pt x="70" y="59"/>
                      </a:lnTo>
                      <a:lnTo>
                        <a:pt x="79" y="49"/>
                      </a:lnTo>
                      <a:lnTo>
                        <a:pt x="82"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9" name="Group 69"/>
              <p:cNvGrpSpPr>
                <a:grpSpLocks/>
              </p:cNvGrpSpPr>
              <p:nvPr/>
            </p:nvGrpSpPr>
            <p:grpSpPr bwMode="auto">
              <a:xfrm>
                <a:off x="2323654" y="2024934"/>
                <a:ext cx="114300" cy="114300"/>
                <a:chOff x="1701" y="926"/>
                <a:chExt cx="85" cy="72"/>
              </a:xfrm>
            </p:grpSpPr>
            <p:sp>
              <p:nvSpPr>
                <p:cNvPr id="219" name="Freeform 70"/>
                <p:cNvSpPr>
                  <a:spLocks/>
                </p:cNvSpPr>
                <p:nvPr/>
              </p:nvSpPr>
              <p:spPr bwMode="auto">
                <a:xfrm>
                  <a:off x="1701" y="926"/>
                  <a:ext cx="85" cy="72"/>
                </a:xfrm>
                <a:custGeom>
                  <a:avLst/>
                  <a:gdLst>
                    <a:gd name="T0" fmla="*/ 85 w 85"/>
                    <a:gd name="T1" fmla="*/ 35 h 72"/>
                    <a:gd name="T2" fmla="*/ 81 w 85"/>
                    <a:gd name="T3" fmla="*/ 20 h 72"/>
                    <a:gd name="T4" fmla="*/ 72 w 85"/>
                    <a:gd name="T5" fmla="*/ 8 h 72"/>
                    <a:gd name="T6" fmla="*/ 60 w 85"/>
                    <a:gd name="T7" fmla="*/ 1 h 72"/>
                    <a:gd name="T8" fmla="*/ 43 w 85"/>
                    <a:gd name="T9" fmla="*/ 0 h 72"/>
                    <a:gd name="T10" fmla="*/ 27 w 85"/>
                    <a:gd name="T11" fmla="*/ 1 h 72"/>
                    <a:gd name="T12" fmla="*/ 13 w 85"/>
                    <a:gd name="T13" fmla="*/ 8 h 72"/>
                    <a:gd name="T14" fmla="*/ 6 w 85"/>
                    <a:gd name="T15" fmla="*/ 20 h 72"/>
                    <a:gd name="T16" fmla="*/ 0 w 85"/>
                    <a:gd name="T17" fmla="*/ 35 h 72"/>
                    <a:gd name="T18" fmla="*/ 6 w 85"/>
                    <a:gd name="T19" fmla="*/ 49 h 72"/>
                    <a:gd name="T20" fmla="*/ 13 w 85"/>
                    <a:gd name="T21" fmla="*/ 59 h 72"/>
                    <a:gd name="T22" fmla="*/ 43 w 85"/>
                    <a:gd name="T23" fmla="*/ 72 h 72"/>
                    <a:gd name="T24" fmla="*/ 60 w 85"/>
                    <a:gd name="T25" fmla="*/ 68 h 72"/>
                    <a:gd name="T26" fmla="*/ 72 w 85"/>
                    <a:gd name="T27" fmla="*/ 59 h 72"/>
                    <a:gd name="T28" fmla="*/ 81 w 85"/>
                    <a:gd name="T29" fmla="*/ 49 h 72"/>
                    <a:gd name="T30" fmla="*/ 85 w 85"/>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72"/>
                    <a:gd name="T50" fmla="*/ 85 w 85"/>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72">
                      <a:moveTo>
                        <a:pt x="85" y="35"/>
                      </a:moveTo>
                      <a:lnTo>
                        <a:pt x="81" y="20"/>
                      </a:lnTo>
                      <a:lnTo>
                        <a:pt x="72" y="8"/>
                      </a:lnTo>
                      <a:lnTo>
                        <a:pt x="60" y="1"/>
                      </a:lnTo>
                      <a:lnTo>
                        <a:pt x="43" y="0"/>
                      </a:lnTo>
                      <a:lnTo>
                        <a:pt x="27" y="1"/>
                      </a:lnTo>
                      <a:lnTo>
                        <a:pt x="13" y="8"/>
                      </a:lnTo>
                      <a:lnTo>
                        <a:pt x="6" y="20"/>
                      </a:lnTo>
                      <a:lnTo>
                        <a:pt x="0" y="35"/>
                      </a:lnTo>
                      <a:lnTo>
                        <a:pt x="6" y="49"/>
                      </a:lnTo>
                      <a:lnTo>
                        <a:pt x="13" y="59"/>
                      </a:lnTo>
                      <a:lnTo>
                        <a:pt x="43" y="72"/>
                      </a:lnTo>
                      <a:lnTo>
                        <a:pt x="60" y="68"/>
                      </a:lnTo>
                      <a:lnTo>
                        <a:pt x="72" y="59"/>
                      </a:lnTo>
                      <a:lnTo>
                        <a:pt x="81" y="49"/>
                      </a:lnTo>
                      <a:lnTo>
                        <a:pt x="85"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20" name="Freeform 71"/>
                <p:cNvSpPr>
                  <a:spLocks/>
                </p:cNvSpPr>
                <p:nvPr/>
              </p:nvSpPr>
              <p:spPr bwMode="auto">
                <a:xfrm>
                  <a:off x="1701" y="926"/>
                  <a:ext cx="85" cy="72"/>
                </a:xfrm>
                <a:custGeom>
                  <a:avLst/>
                  <a:gdLst>
                    <a:gd name="T0" fmla="*/ 85 w 85"/>
                    <a:gd name="T1" fmla="*/ 35 h 72"/>
                    <a:gd name="T2" fmla="*/ 81 w 85"/>
                    <a:gd name="T3" fmla="*/ 20 h 72"/>
                    <a:gd name="T4" fmla="*/ 72 w 85"/>
                    <a:gd name="T5" fmla="*/ 8 h 72"/>
                    <a:gd name="T6" fmla="*/ 60 w 85"/>
                    <a:gd name="T7" fmla="*/ 1 h 72"/>
                    <a:gd name="T8" fmla="*/ 43 w 85"/>
                    <a:gd name="T9" fmla="*/ 0 h 72"/>
                    <a:gd name="T10" fmla="*/ 27 w 85"/>
                    <a:gd name="T11" fmla="*/ 1 h 72"/>
                    <a:gd name="T12" fmla="*/ 13 w 85"/>
                    <a:gd name="T13" fmla="*/ 8 h 72"/>
                    <a:gd name="T14" fmla="*/ 6 w 85"/>
                    <a:gd name="T15" fmla="*/ 20 h 72"/>
                    <a:gd name="T16" fmla="*/ 0 w 85"/>
                    <a:gd name="T17" fmla="*/ 35 h 72"/>
                    <a:gd name="T18" fmla="*/ 6 w 85"/>
                    <a:gd name="T19" fmla="*/ 49 h 72"/>
                    <a:gd name="T20" fmla="*/ 13 w 85"/>
                    <a:gd name="T21" fmla="*/ 59 h 72"/>
                    <a:gd name="T22" fmla="*/ 43 w 85"/>
                    <a:gd name="T23" fmla="*/ 72 h 72"/>
                    <a:gd name="T24" fmla="*/ 60 w 85"/>
                    <a:gd name="T25" fmla="*/ 68 h 72"/>
                    <a:gd name="T26" fmla="*/ 72 w 85"/>
                    <a:gd name="T27" fmla="*/ 59 h 72"/>
                    <a:gd name="T28" fmla="*/ 81 w 85"/>
                    <a:gd name="T29" fmla="*/ 49 h 72"/>
                    <a:gd name="T30" fmla="*/ 85 w 85"/>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72"/>
                    <a:gd name="T50" fmla="*/ 85 w 85"/>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72">
                      <a:moveTo>
                        <a:pt x="85" y="35"/>
                      </a:moveTo>
                      <a:lnTo>
                        <a:pt x="81" y="20"/>
                      </a:lnTo>
                      <a:lnTo>
                        <a:pt x="72" y="8"/>
                      </a:lnTo>
                      <a:lnTo>
                        <a:pt x="60" y="1"/>
                      </a:lnTo>
                      <a:lnTo>
                        <a:pt x="43" y="0"/>
                      </a:lnTo>
                      <a:lnTo>
                        <a:pt x="27" y="1"/>
                      </a:lnTo>
                      <a:lnTo>
                        <a:pt x="13" y="8"/>
                      </a:lnTo>
                      <a:lnTo>
                        <a:pt x="6" y="20"/>
                      </a:lnTo>
                      <a:lnTo>
                        <a:pt x="0" y="35"/>
                      </a:lnTo>
                      <a:lnTo>
                        <a:pt x="6" y="49"/>
                      </a:lnTo>
                      <a:lnTo>
                        <a:pt x="13" y="59"/>
                      </a:lnTo>
                      <a:lnTo>
                        <a:pt x="43" y="72"/>
                      </a:lnTo>
                      <a:lnTo>
                        <a:pt x="60" y="68"/>
                      </a:lnTo>
                      <a:lnTo>
                        <a:pt x="72" y="59"/>
                      </a:lnTo>
                      <a:lnTo>
                        <a:pt x="81" y="49"/>
                      </a:lnTo>
                      <a:lnTo>
                        <a:pt x="85"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0" name="Group 72"/>
              <p:cNvGrpSpPr>
                <a:grpSpLocks/>
              </p:cNvGrpSpPr>
              <p:nvPr/>
            </p:nvGrpSpPr>
            <p:grpSpPr bwMode="auto">
              <a:xfrm>
                <a:off x="2166492" y="2024934"/>
                <a:ext cx="112713" cy="114300"/>
                <a:chOff x="1584" y="926"/>
                <a:chExt cx="84" cy="72"/>
              </a:xfrm>
            </p:grpSpPr>
            <p:sp>
              <p:nvSpPr>
                <p:cNvPr id="217" name="Freeform 73"/>
                <p:cNvSpPr>
                  <a:spLocks/>
                </p:cNvSpPr>
                <p:nvPr/>
              </p:nvSpPr>
              <p:spPr bwMode="auto">
                <a:xfrm>
                  <a:off x="1584" y="926"/>
                  <a:ext cx="84" cy="72"/>
                </a:xfrm>
                <a:custGeom>
                  <a:avLst/>
                  <a:gdLst>
                    <a:gd name="T0" fmla="*/ 84 w 84"/>
                    <a:gd name="T1" fmla="*/ 35 h 72"/>
                    <a:gd name="T2" fmla="*/ 81 w 84"/>
                    <a:gd name="T3" fmla="*/ 20 h 72"/>
                    <a:gd name="T4" fmla="*/ 70 w 84"/>
                    <a:gd name="T5" fmla="*/ 8 h 72"/>
                    <a:gd name="T6" fmla="*/ 58 w 84"/>
                    <a:gd name="T7" fmla="*/ 1 h 72"/>
                    <a:gd name="T8" fmla="*/ 42 w 84"/>
                    <a:gd name="T9" fmla="*/ 0 h 72"/>
                    <a:gd name="T10" fmla="*/ 26 w 84"/>
                    <a:gd name="T11" fmla="*/ 1 h 72"/>
                    <a:gd name="T12" fmla="*/ 12 w 84"/>
                    <a:gd name="T13" fmla="*/ 8 h 72"/>
                    <a:gd name="T14" fmla="*/ 3 w 84"/>
                    <a:gd name="T15" fmla="*/ 20 h 72"/>
                    <a:gd name="T16" fmla="*/ 0 w 84"/>
                    <a:gd name="T17" fmla="*/ 35 h 72"/>
                    <a:gd name="T18" fmla="*/ 3 w 84"/>
                    <a:gd name="T19" fmla="*/ 49 h 72"/>
                    <a:gd name="T20" fmla="*/ 12 w 84"/>
                    <a:gd name="T21" fmla="*/ 59 h 72"/>
                    <a:gd name="T22" fmla="*/ 42 w 84"/>
                    <a:gd name="T23" fmla="*/ 72 h 72"/>
                    <a:gd name="T24" fmla="*/ 58 w 84"/>
                    <a:gd name="T25" fmla="*/ 68 h 72"/>
                    <a:gd name="T26" fmla="*/ 70 w 84"/>
                    <a:gd name="T27" fmla="*/ 59 h 72"/>
                    <a:gd name="T28" fmla="*/ 81 w 84"/>
                    <a:gd name="T29" fmla="*/ 49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0"/>
                      </a:lnTo>
                      <a:lnTo>
                        <a:pt x="70" y="8"/>
                      </a:lnTo>
                      <a:lnTo>
                        <a:pt x="58" y="1"/>
                      </a:lnTo>
                      <a:lnTo>
                        <a:pt x="42" y="0"/>
                      </a:lnTo>
                      <a:lnTo>
                        <a:pt x="26" y="1"/>
                      </a:lnTo>
                      <a:lnTo>
                        <a:pt x="12" y="8"/>
                      </a:lnTo>
                      <a:lnTo>
                        <a:pt x="3" y="20"/>
                      </a:lnTo>
                      <a:lnTo>
                        <a:pt x="0" y="35"/>
                      </a:lnTo>
                      <a:lnTo>
                        <a:pt x="3" y="49"/>
                      </a:lnTo>
                      <a:lnTo>
                        <a:pt x="12" y="59"/>
                      </a:lnTo>
                      <a:lnTo>
                        <a:pt x="42" y="72"/>
                      </a:lnTo>
                      <a:lnTo>
                        <a:pt x="58" y="68"/>
                      </a:lnTo>
                      <a:lnTo>
                        <a:pt x="70" y="59"/>
                      </a:lnTo>
                      <a:lnTo>
                        <a:pt x="81" y="49"/>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8" name="Freeform 74"/>
                <p:cNvSpPr>
                  <a:spLocks/>
                </p:cNvSpPr>
                <p:nvPr/>
              </p:nvSpPr>
              <p:spPr bwMode="auto">
                <a:xfrm>
                  <a:off x="1584" y="926"/>
                  <a:ext cx="84" cy="72"/>
                </a:xfrm>
                <a:custGeom>
                  <a:avLst/>
                  <a:gdLst>
                    <a:gd name="T0" fmla="*/ 84 w 84"/>
                    <a:gd name="T1" fmla="*/ 35 h 72"/>
                    <a:gd name="T2" fmla="*/ 81 w 84"/>
                    <a:gd name="T3" fmla="*/ 20 h 72"/>
                    <a:gd name="T4" fmla="*/ 70 w 84"/>
                    <a:gd name="T5" fmla="*/ 8 h 72"/>
                    <a:gd name="T6" fmla="*/ 58 w 84"/>
                    <a:gd name="T7" fmla="*/ 1 h 72"/>
                    <a:gd name="T8" fmla="*/ 42 w 84"/>
                    <a:gd name="T9" fmla="*/ 0 h 72"/>
                    <a:gd name="T10" fmla="*/ 26 w 84"/>
                    <a:gd name="T11" fmla="*/ 1 h 72"/>
                    <a:gd name="T12" fmla="*/ 12 w 84"/>
                    <a:gd name="T13" fmla="*/ 8 h 72"/>
                    <a:gd name="T14" fmla="*/ 3 w 84"/>
                    <a:gd name="T15" fmla="*/ 20 h 72"/>
                    <a:gd name="T16" fmla="*/ 0 w 84"/>
                    <a:gd name="T17" fmla="*/ 35 h 72"/>
                    <a:gd name="T18" fmla="*/ 3 w 84"/>
                    <a:gd name="T19" fmla="*/ 49 h 72"/>
                    <a:gd name="T20" fmla="*/ 12 w 84"/>
                    <a:gd name="T21" fmla="*/ 59 h 72"/>
                    <a:gd name="T22" fmla="*/ 42 w 84"/>
                    <a:gd name="T23" fmla="*/ 72 h 72"/>
                    <a:gd name="T24" fmla="*/ 58 w 84"/>
                    <a:gd name="T25" fmla="*/ 68 h 72"/>
                    <a:gd name="T26" fmla="*/ 70 w 84"/>
                    <a:gd name="T27" fmla="*/ 59 h 72"/>
                    <a:gd name="T28" fmla="*/ 81 w 84"/>
                    <a:gd name="T29" fmla="*/ 49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0"/>
                      </a:lnTo>
                      <a:lnTo>
                        <a:pt x="70" y="8"/>
                      </a:lnTo>
                      <a:lnTo>
                        <a:pt x="58" y="1"/>
                      </a:lnTo>
                      <a:lnTo>
                        <a:pt x="42" y="0"/>
                      </a:lnTo>
                      <a:lnTo>
                        <a:pt x="26" y="1"/>
                      </a:lnTo>
                      <a:lnTo>
                        <a:pt x="12" y="8"/>
                      </a:lnTo>
                      <a:lnTo>
                        <a:pt x="3" y="20"/>
                      </a:lnTo>
                      <a:lnTo>
                        <a:pt x="0" y="35"/>
                      </a:lnTo>
                      <a:lnTo>
                        <a:pt x="3" y="49"/>
                      </a:lnTo>
                      <a:lnTo>
                        <a:pt x="12" y="59"/>
                      </a:lnTo>
                      <a:lnTo>
                        <a:pt x="42" y="72"/>
                      </a:lnTo>
                      <a:lnTo>
                        <a:pt x="58" y="68"/>
                      </a:lnTo>
                      <a:lnTo>
                        <a:pt x="70" y="59"/>
                      </a:lnTo>
                      <a:lnTo>
                        <a:pt x="81" y="49"/>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1" name="Group 75"/>
              <p:cNvGrpSpPr>
                <a:grpSpLocks/>
              </p:cNvGrpSpPr>
              <p:nvPr/>
            </p:nvGrpSpPr>
            <p:grpSpPr bwMode="auto">
              <a:xfrm>
                <a:off x="2488754" y="2024934"/>
                <a:ext cx="111125" cy="114300"/>
                <a:chOff x="1824" y="926"/>
                <a:chExt cx="82" cy="72"/>
              </a:xfrm>
            </p:grpSpPr>
            <p:sp>
              <p:nvSpPr>
                <p:cNvPr id="215" name="Freeform 76"/>
                <p:cNvSpPr>
                  <a:spLocks/>
                </p:cNvSpPr>
                <p:nvPr/>
              </p:nvSpPr>
              <p:spPr bwMode="auto">
                <a:xfrm>
                  <a:off x="1824" y="926"/>
                  <a:ext cx="82" cy="72"/>
                </a:xfrm>
                <a:custGeom>
                  <a:avLst/>
                  <a:gdLst>
                    <a:gd name="T0" fmla="*/ 82 w 82"/>
                    <a:gd name="T1" fmla="*/ 35 h 72"/>
                    <a:gd name="T2" fmla="*/ 79 w 82"/>
                    <a:gd name="T3" fmla="*/ 20 h 72"/>
                    <a:gd name="T4" fmla="*/ 70 w 82"/>
                    <a:gd name="T5" fmla="*/ 8 h 72"/>
                    <a:gd name="T6" fmla="*/ 58 w 82"/>
                    <a:gd name="T7" fmla="*/ 1 h 72"/>
                    <a:gd name="T8" fmla="*/ 40 w 82"/>
                    <a:gd name="T9" fmla="*/ 0 h 72"/>
                    <a:gd name="T10" fmla="*/ 25 w 82"/>
                    <a:gd name="T11" fmla="*/ 1 h 72"/>
                    <a:gd name="T12" fmla="*/ 11 w 82"/>
                    <a:gd name="T13" fmla="*/ 8 h 72"/>
                    <a:gd name="T14" fmla="*/ 4 w 82"/>
                    <a:gd name="T15" fmla="*/ 20 h 72"/>
                    <a:gd name="T16" fmla="*/ 0 w 82"/>
                    <a:gd name="T17" fmla="*/ 35 h 72"/>
                    <a:gd name="T18" fmla="*/ 4 w 82"/>
                    <a:gd name="T19" fmla="*/ 49 h 72"/>
                    <a:gd name="T20" fmla="*/ 11 w 82"/>
                    <a:gd name="T21" fmla="*/ 59 h 72"/>
                    <a:gd name="T22" fmla="*/ 40 w 82"/>
                    <a:gd name="T23" fmla="*/ 72 h 72"/>
                    <a:gd name="T24" fmla="*/ 58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8" y="1"/>
                      </a:lnTo>
                      <a:lnTo>
                        <a:pt x="40" y="0"/>
                      </a:lnTo>
                      <a:lnTo>
                        <a:pt x="25" y="1"/>
                      </a:lnTo>
                      <a:lnTo>
                        <a:pt x="11" y="8"/>
                      </a:lnTo>
                      <a:lnTo>
                        <a:pt x="4" y="20"/>
                      </a:lnTo>
                      <a:lnTo>
                        <a:pt x="0" y="35"/>
                      </a:lnTo>
                      <a:lnTo>
                        <a:pt x="4" y="49"/>
                      </a:lnTo>
                      <a:lnTo>
                        <a:pt x="11" y="59"/>
                      </a:lnTo>
                      <a:lnTo>
                        <a:pt x="40" y="72"/>
                      </a:lnTo>
                      <a:lnTo>
                        <a:pt x="58" y="68"/>
                      </a:lnTo>
                      <a:lnTo>
                        <a:pt x="70" y="59"/>
                      </a:lnTo>
                      <a:lnTo>
                        <a:pt x="79" y="49"/>
                      </a:lnTo>
                      <a:lnTo>
                        <a:pt x="82"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6" name="Freeform 77"/>
                <p:cNvSpPr>
                  <a:spLocks/>
                </p:cNvSpPr>
                <p:nvPr/>
              </p:nvSpPr>
              <p:spPr bwMode="auto">
                <a:xfrm>
                  <a:off x="1824" y="926"/>
                  <a:ext cx="82" cy="72"/>
                </a:xfrm>
                <a:custGeom>
                  <a:avLst/>
                  <a:gdLst>
                    <a:gd name="T0" fmla="*/ 82 w 82"/>
                    <a:gd name="T1" fmla="*/ 35 h 72"/>
                    <a:gd name="T2" fmla="*/ 79 w 82"/>
                    <a:gd name="T3" fmla="*/ 20 h 72"/>
                    <a:gd name="T4" fmla="*/ 70 w 82"/>
                    <a:gd name="T5" fmla="*/ 8 h 72"/>
                    <a:gd name="T6" fmla="*/ 58 w 82"/>
                    <a:gd name="T7" fmla="*/ 1 h 72"/>
                    <a:gd name="T8" fmla="*/ 40 w 82"/>
                    <a:gd name="T9" fmla="*/ 0 h 72"/>
                    <a:gd name="T10" fmla="*/ 25 w 82"/>
                    <a:gd name="T11" fmla="*/ 1 h 72"/>
                    <a:gd name="T12" fmla="*/ 11 w 82"/>
                    <a:gd name="T13" fmla="*/ 8 h 72"/>
                    <a:gd name="T14" fmla="*/ 4 w 82"/>
                    <a:gd name="T15" fmla="*/ 20 h 72"/>
                    <a:gd name="T16" fmla="*/ 0 w 82"/>
                    <a:gd name="T17" fmla="*/ 35 h 72"/>
                    <a:gd name="T18" fmla="*/ 4 w 82"/>
                    <a:gd name="T19" fmla="*/ 49 h 72"/>
                    <a:gd name="T20" fmla="*/ 11 w 82"/>
                    <a:gd name="T21" fmla="*/ 59 h 72"/>
                    <a:gd name="T22" fmla="*/ 40 w 82"/>
                    <a:gd name="T23" fmla="*/ 72 h 72"/>
                    <a:gd name="T24" fmla="*/ 58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8" y="1"/>
                      </a:lnTo>
                      <a:lnTo>
                        <a:pt x="40" y="0"/>
                      </a:lnTo>
                      <a:lnTo>
                        <a:pt x="25" y="1"/>
                      </a:lnTo>
                      <a:lnTo>
                        <a:pt x="11" y="8"/>
                      </a:lnTo>
                      <a:lnTo>
                        <a:pt x="4" y="20"/>
                      </a:lnTo>
                      <a:lnTo>
                        <a:pt x="0" y="35"/>
                      </a:lnTo>
                      <a:lnTo>
                        <a:pt x="4" y="49"/>
                      </a:lnTo>
                      <a:lnTo>
                        <a:pt x="11" y="59"/>
                      </a:lnTo>
                      <a:lnTo>
                        <a:pt x="40" y="72"/>
                      </a:lnTo>
                      <a:lnTo>
                        <a:pt x="58" y="68"/>
                      </a:lnTo>
                      <a:lnTo>
                        <a:pt x="70" y="59"/>
                      </a:lnTo>
                      <a:lnTo>
                        <a:pt x="79" y="49"/>
                      </a:lnTo>
                      <a:lnTo>
                        <a:pt x="82"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2" name="Group 78"/>
              <p:cNvGrpSpPr>
                <a:grpSpLocks/>
              </p:cNvGrpSpPr>
              <p:nvPr/>
            </p:nvGrpSpPr>
            <p:grpSpPr bwMode="auto">
              <a:xfrm>
                <a:off x="2801492" y="2024934"/>
                <a:ext cx="112713" cy="114300"/>
                <a:chOff x="2057" y="926"/>
                <a:chExt cx="83" cy="72"/>
              </a:xfrm>
            </p:grpSpPr>
            <p:sp>
              <p:nvSpPr>
                <p:cNvPr id="213" name="Freeform 79"/>
                <p:cNvSpPr>
                  <a:spLocks/>
                </p:cNvSpPr>
                <p:nvPr/>
              </p:nvSpPr>
              <p:spPr bwMode="auto">
                <a:xfrm>
                  <a:off x="2057" y="926"/>
                  <a:ext cx="83" cy="72"/>
                </a:xfrm>
                <a:custGeom>
                  <a:avLst/>
                  <a:gdLst>
                    <a:gd name="T0" fmla="*/ 83 w 83"/>
                    <a:gd name="T1" fmla="*/ 35 h 72"/>
                    <a:gd name="T2" fmla="*/ 79 w 83"/>
                    <a:gd name="T3" fmla="*/ 20 h 72"/>
                    <a:gd name="T4" fmla="*/ 70 w 83"/>
                    <a:gd name="T5" fmla="*/ 8 h 72"/>
                    <a:gd name="T6" fmla="*/ 56 w 83"/>
                    <a:gd name="T7" fmla="*/ 1 h 72"/>
                    <a:gd name="T8" fmla="*/ 40 w 83"/>
                    <a:gd name="T9" fmla="*/ 0 h 72"/>
                    <a:gd name="T10" fmla="*/ 25 w 83"/>
                    <a:gd name="T11" fmla="*/ 1 h 72"/>
                    <a:gd name="T12" fmla="*/ 11 w 83"/>
                    <a:gd name="T13" fmla="*/ 8 h 72"/>
                    <a:gd name="T14" fmla="*/ 2 w 83"/>
                    <a:gd name="T15" fmla="*/ 20 h 72"/>
                    <a:gd name="T16" fmla="*/ 0 w 83"/>
                    <a:gd name="T17" fmla="*/ 35 h 72"/>
                    <a:gd name="T18" fmla="*/ 2 w 83"/>
                    <a:gd name="T19" fmla="*/ 49 h 72"/>
                    <a:gd name="T20" fmla="*/ 11 w 83"/>
                    <a:gd name="T21" fmla="*/ 59 h 72"/>
                    <a:gd name="T22" fmla="*/ 40 w 83"/>
                    <a:gd name="T23" fmla="*/ 72 h 72"/>
                    <a:gd name="T24" fmla="*/ 56 w 83"/>
                    <a:gd name="T25" fmla="*/ 68 h 72"/>
                    <a:gd name="T26" fmla="*/ 70 w 83"/>
                    <a:gd name="T27" fmla="*/ 59 h 72"/>
                    <a:gd name="T28" fmla="*/ 79 w 83"/>
                    <a:gd name="T29" fmla="*/ 49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0"/>
                      </a:lnTo>
                      <a:lnTo>
                        <a:pt x="70" y="8"/>
                      </a:lnTo>
                      <a:lnTo>
                        <a:pt x="56" y="1"/>
                      </a:lnTo>
                      <a:lnTo>
                        <a:pt x="40" y="0"/>
                      </a:lnTo>
                      <a:lnTo>
                        <a:pt x="25" y="1"/>
                      </a:lnTo>
                      <a:lnTo>
                        <a:pt x="11" y="8"/>
                      </a:lnTo>
                      <a:lnTo>
                        <a:pt x="2" y="20"/>
                      </a:lnTo>
                      <a:lnTo>
                        <a:pt x="0" y="35"/>
                      </a:lnTo>
                      <a:lnTo>
                        <a:pt x="2" y="49"/>
                      </a:lnTo>
                      <a:lnTo>
                        <a:pt x="11" y="59"/>
                      </a:lnTo>
                      <a:lnTo>
                        <a:pt x="40" y="72"/>
                      </a:lnTo>
                      <a:lnTo>
                        <a:pt x="56" y="68"/>
                      </a:lnTo>
                      <a:lnTo>
                        <a:pt x="70" y="59"/>
                      </a:lnTo>
                      <a:lnTo>
                        <a:pt x="79" y="49"/>
                      </a:lnTo>
                      <a:lnTo>
                        <a:pt x="83"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4" name="Freeform 80"/>
                <p:cNvSpPr>
                  <a:spLocks/>
                </p:cNvSpPr>
                <p:nvPr/>
              </p:nvSpPr>
              <p:spPr bwMode="auto">
                <a:xfrm>
                  <a:off x="2057" y="926"/>
                  <a:ext cx="83" cy="72"/>
                </a:xfrm>
                <a:custGeom>
                  <a:avLst/>
                  <a:gdLst>
                    <a:gd name="T0" fmla="*/ 83 w 83"/>
                    <a:gd name="T1" fmla="*/ 35 h 72"/>
                    <a:gd name="T2" fmla="*/ 79 w 83"/>
                    <a:gd name="T3" fmla="*/ 20 h 72"/>
                    <a:gd name="T4" fmla="*/ 70 w 83"/>
                    <a:gd name="T5" fmla="*/ 8 h 72"/>
                    <a:gd name="T6" fmla="*/ 56 w 83"/>
                    <a:gd name="T7" fmla="*/ 1 h 72"/>
                    <a:gd name="T8" fmla="*/ 40 w 83"/>
                    <a:gd name="T9" fmla="*/ 0 h 72"/>
                    <a:gd name="T10" fmla="*/ 25 w 83"/>
                    <a:gd name="T11" fmla="*/ 1 h 72"/>
                    <a:gd name="T12" fmla="*/ 11 w 83"/>
                    <a:gd name="T13" fmla="*/ 8 h 72"/>
                    <a:gd name="T14" fmla="*/ 2 w 83"/>
                    <a:gd name="T15" fmla="*/ 20 h 72"/>
                    <a:gd name="T16" fmla="*/ 0 w 83"/>
                    <a:gd name="T17" fmla="*/ 35 h 72"/>
                    <a:gd name="T18" fmla="*/ 2 w 83"/>
                    <a:gd name="T19" fmla="*/ 49 h 72"/>
                    <a:gd name="T20" fmla="*/ 11 w 83"/>
                    <a:gd name="T21" fmla="*/ 59 h 72"/>
                    <a:gd name="T22" fmla="*/ 40 w 83"/>
                    <a:gd name="T23" fmla="*/ 72 h 72"/>
                    <a:gd name="T24" fmla="*/ 56 w 83"/>
                    <a:gd name="T25" fmla="*/ 68 h 72"/>
                    <a:gd name="T26" fmla="*/ 70 w 83"/>
                    <a:gd name="T27" fmla="*/ 59 h 72"/>
                    <a:gd name="T28" fmla="*/ 79 w 83"/>
                    <a:gd name="T29" fmla="*/ 49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0"/>
                      </a:lnTo>
                      <a:lnTo>
                        <a:pt x="70" y="8"/>
                      </a:lnTo>
                      <a:lnTo>
                        <a:pt x="56" y="1"/>
                      </a:lnTo>
                      <a:lnTo>
                        <a:pt x="40" y="0"/>
                      </a:lnTo>
                      <a:lnTo>
                        <a:pt x="25" y="1"/>
                      </a:lnTo>
                      <a:lnTo>
                        <a:pt x="11" y="8"/>
                      </a:lnTo>
                      <a:lnTo>
                        <a:pt x="2" y="20"/>
                      </a:lnTo>
                      <a:lnTo>
                        <a:pt x="0" y="35"/>
                      </a:lnTo>
                      <a:lnTo>
                        <a:pt x="2" y="49"/>
                      </a:lnTo>
                      <a:lnTo>
                        <a:pt x="11" y="59"/>
                      </a:lnTo>
                      <a:lnTo>
                        <a:pt x="40" y="72"/>
                      </a:lnTo>
                      <a:lnTo>
                        <a:pt x="56" y="68"/>
                      </a:lnTo>
                      <a:lnTo>
                        <a:pt x="70" y="59"/>
                      </a:lnTo>
                      <a:lnTo>
                        <a:pt x="79" y="49"/>
                      </a:lnTo>
                      <a:lnTo>
                        <a:pt x="83"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3" name="Group 81"/>
              <p:cNvGrpSpPr>
                <a:grpSpLocks/>
              </p:cNvGrpSpPr>
              <p:nvPr/>
            </p:nvGrpSpPr>
            <p:grpSpPr bwMode="auto">
              <a:xfrm>
                <a:off x="2641154" y="2024934"/>
                <a:ext cx="114300" cy="114300"/>
                <a:chOff x="1938" y="926"/>
                <a:chExt cx="84" cy="72"/>
              </a:xfrm>
            </p:grpSpPr>
            <p:sp>
              <p:nvSpPr>
                <p:cNvPr id="211" name="Freeform 82"/>
                <p:cNvSpPr>
                  <a:spLocks/>
                </p:cNvSpPr>
                <p:nvPr/>
              </p:nvSpPr>
              <p:spPr bwMode="auto">
                <a:xfrm>
                  <a:off x="1938" y="926"/>
                  <a:ext cx="84" cy="72"/>
                </a:xfrm>
                <a:custGeom>
                  <a:avLst/>
                  <a:gdLst>
                    <a:gd name="T0" fmla="*/ 84 w 84"/>
                    <a:gd name="T1" fmla="*/ 35 h 72"/>
                    <a:gd name="T2" fmla="*/ 81 w 84"/>
                    <a:gd name="T3" fmla="*/ 20 h 72"/>
                    <a:gd name="T4" fmla="*/ 72 w 84"/>
                    <a:gd name="T5" fmla="*/ 8 h 72"/>
                    <a:gd name="T6" fmla="*/ 58 w 84"/>
                    <a:gd name="T7" fmla="*/ 1 h 72"/>
                    <a:gd name="T8" fmla="*/ 42 w 84"/>
                    <a:gd name="T9" fmla="*/ 0 h 72"/>
                    <a:gd name="T10" fmla="*/ 26 w 84"/>
                    <a:gd name="T11" fmla="*/ 1 h 72"/>
                    <a:gd name="T12" fmla="*/ 12 w 84"/>
                    <a:gd name="T13" fmla="*/ 8 h 72"/>
                    <a:gd name="T14" fmla="*/ 3 w 84"/>
                    <a:gd name="T15" fmla="*/ 20 h 72"/>
                    <a:gd name="T16" fmla="*/ 0 w 84"/>
                    <a:gd name="T17" fmla="*/ 35 h 72"/>
                    <a:gd name="T18" fmla="*/ 3 w 84"/>
                    <a:gd name="T19" fmla="*/ 49 h 72"/>
                    <a:gd name="T20" fmla="*/ 12 w 84"/>
                    <a:gd name="T21" fmla="*/ 59 h 72"/>
                    <a:gd name="T22" fmla="*/ 42 w 84"/>
                    <a:gd name="T23" fmla="*/ 72 h 72"/>
                    <a:gd name="T24" fmla="*/ 58 w 84"/>
                    <a:gd name="T25" fmla="*/ 68 h 72"/>
                    <a:gd name="T26" fmla="*/ 72 w 84"/>
                    <a:gd name="T27" fmla="*/ 59 h 72"/>
                    <a:gd name="T28" fmla="*/ 81 w 84"/>
                    <a:gd name="T29" fmla="*/ 49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0"/>
                      </a:lnTo>
                      <a:lnTo>
                        <a:pt x="72" y="8"/>
                      </a:lnTo>
                      <a:lnTo>
                        <a:pt x="58" y="1"/>
                      </a:lnTo>
                      <a:lnTo>
                        <a:pt x="42" y="0"/>
                      </a:lnTo>
                      <a:lnTo>
                        <a:pt x="26" y="1"/>
                      </a:lnTo>
                      <a:lnTo>
                        <a:pt x="12" y="8"/>
                      </a:lnTo>
                      <a:lnTo>
                        <a:pt x="3" y="20"/>
                      </a:lnTo>
                      <a:lnTo>
                        <a:pt x="0" y="35"/>
                      </a:lnTo>
                      <a:lnTo>
                        <a:pt x="3" y="49"/>
                      </a:lnTo>
                      <a:lnTo>
                        <a:pt x="12" y="59"/>
                      </a:lnTo>
                      <a:lnTo>
                        <a:pt x="42" y="72"/>
                      </a:lnTo>
                      <a:lnTo>
                        <a:pt x="58" y="68"/>
                      </a:lnTo>
                      <a:lnTo>
                        <a:pt x="72" y="59"/>
                      </a:lnTo>
                      <a:lnTo>
                        <a:pt x="81" y="49"/>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2" name="Freeform 83"/>
                <p:cNvSpPr>
                  <a:spLocks/>
                </p:cNvSpPr>
                <p:nvPr/>
              </p:nvSpPr>
              <p:spPr bwMode="auto">
                <a:xfrm>
                  <a:off x="1938" y="926"/>
                  <a:ext cx="84" cy="72"/>
                </a:xfrm>
                <a:custGeom>
                  <a:avLst/>
                  <a:gdLst>
                    <a:gd name="T0" fmla="*/ 84 w 84"/>
                    <a:gd name="T1" fmla="*/ 35 h 72"/>
                    <a:gd name="T2" fmla="*/ 81 w 84"/>
                    <a:gd name="T3" fmla="*/ 20 h 72"/>
                    <a:gd name="T4" fmla="*/ 72 w 84"/>
                    <a:gd name="T5" fmla="*/ 8 h 72"/>
                    <a:gd name="T6" fmla="*/ 58 w 84"/>
                    <a:gd name="T7" fmla="*/ 1 h 72"/>
                    <a:gd name="T8" fmla="*/ 42 w 84"/>
                    <a:gd name="T9" fmla="*/ 0 h 72"/>
                    <a:gd name="T10" fmla="*/ 26 w 84"/>
                    <a:gd name="T11" fmla="*/ 1 h 72"/>
                    <a:gd name="T12" fmla="*/ 12 w 84"/>
                    <a:gd name="T13" fmla="*/ 8 h 72"/>
                    <a:gd name="T14" fmla="*/ 3 w 84"/>
                    <a:gd name="T15" fmla="*/ 20 h 72"/>
                    <a:gd name="T16" fmla="*/ 0 w 84"/>
                    <a:gd name="T17" fmla="*/ 35 h 72"/>
                    <a:gd name="T18" fmla="*/ 3 w 84"/>
                    <a:gd name="T19" fmla="*/ 49 h 72"/>
                    <a:gd name="T20" fmla="*/ 12 w 84"/>
                    <a:gd name="T21" fmla="*/ 59 h 72"/>
                    <a:gd name="T22" fmla="*/ 42 w 84"/>
                    <a:gd name="T23" fmla="*/ 72 h 72"/>
                    <a:gd name="T24" fmla="*/ 58 w 84"/>
                    <a:gd name="T25" fmla="*/ 68 h 72"/>
                    <a:gd name="T26" fmla="*/ 72 w 84"/>
                    <a:gd name="T27" fmla="*/ 59 h 72"/>
                    <a:gd name="T28" fmla="*/ 81 w 84"/>
                    <a:gd name="T29" fmla="*/ 49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0"/>
                      </a:lnTo>
                      <a:lnTo>
                        <a:pt x="72" y="8"/>
                      </a:lnTo>
                      <a:lnTo>
                        <a:pt x="58" y="1"/>
                      </a:lnTo>
                      <a:lnTo>
                        <a:pt x="42" y="0"/>
                      </a:lnTo>
                      <a:lnTo>
                        <a:pt x="26" y="1"/>
                      </a:lnTo>
                      <a:lnTo>
                        <a:pt x="12" y="8"/>
                      </a:lnTo>
                      <a:lnTo>
                        <a:pt x="3" y="20"/>
                      </a:lnTo>
                      <a:lnTo>
                        <a:pt x="0" y="35"/>
                      </a:lnTo>
                      <a:lnTo>
                        <a:pt x="3" y="49"/>
                      </a:lnTo>
                      <a:lnTo>
                        <a:pt x="12" y="59"/>
                      </a:lnTo>
                      <a:lnTo>
                        <a:pt x="42" y="72"/>
                      </a:lnTo>
                      <a:lnTo>
                        <a:pt x="58" y="68"/>
                      </a:lnTo>
                      <a:lnTo>
                        <a:pt x="72" y="59"/>
                      </a:lnTo>
                      <a:lnTo>
                        <a:pt x="81" y="49"/>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4" name="Group 84"/>
              <p:cNvGrpSpPr>
                <a:grpSpLocks/>
              </p:cNvGrpSpPr>
              <p:nvPr/>
            </p:nvGrpSpPr>
            <p:grpSpPr bwMode="auto">
              <a:xfrm>
                <a:off x="3880993" y="2024934"/>
                <a:ext cx="111125" cy="114300"/>
                <a:chOff x="2860" y="926"/>
                <a:chExt cx="82" cy="72"/>
              </a:xfrm>
            </p:grpSpPr>
            <p:sp>
              <p:nvSpPr>
                <p:cNvPr id="209" name="Freeform 85"/>
                <p:cNvSpPr>
                  <a:spLocks/>
                </p:cNvSpPr>
                <p:nvPr/>
              </p:nvSpPr>
              <p:spPr bwMode="auto">
                <a:xfrm>
                  <a:off x="2860" y="926"/>
                  <a:ext cx="82" cy="72"/>
                </a:xfrm>
                <a:custGeom>
                  <a:avLst/>
                  <a:gdLst>
                    <a:gd name="T0" fmla="*/ 82 w 82"/>
                    <a:gd name="T1" fmla="*/ 35 h 72"/>
                    <a:gd name="T2" fmla="*/ 79 w 82"/>
                    <a:gd name="T3" fmla="*/ 20 h 72"/>
                    <a:gd name="T4" fmla="*/ 70 w 82"/>
                    <a:gd name="T5" fmla="*/ 8 h 72"/>
                    <a:gd name="T6" fmla="*/ 58 w 82"/>
                    <a:gd name="T7" fmla="*/ 1 h 72"/>
                    <a:gd name="T8" fmla="*/ 40 w 82"/>
                    <a:gd name="T9" fmla="*/ 0 h 72"/>
                    <a:gd name="T10" fmla="*/ 24 w 82"/>
                    <a:gd name="T11" fmla="*/ 1 h 72"/>
                    <a:gd name="T12" fmla="*/ 12 w 82"/>
                    <a:gd name="T13" fmla="*/ 8 h 72"/>
                    <a:gd name="T14" fmla="*/ 3 w 82"/>
                    <a:gd name="T15" fmla="*/ 20 h 72"/>
                    <a:gd name="T16" fmla="*/ 0 w 82"/>
                    <a:gd name="T17" fmla="*/ 35 h 72"/>
                    <a:gd name="T18" fmla="*/ 3 w 82"/>
                    <a:gd name="T19" fmla="*/ 49 h 72"/>
                    <a:gd name="T20" fmla="*/ 12 w 82"/>
                    <a:gd name="T21" fmla="*/ 59 h 72"/>
                    <a:gd name="T22" fmla="*/ 40 w 82"/>
                    <a:gd name="T23" fmla="*/ 72 h 72"/>
                    <a:gd name="T24" fmla="*/ 58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8" y="1"/>
                      </a:lnTo>
                      <a:lnTo>
                        <a:pt x="40" y="0"/>
                      </a:lnTo>
                      <a:lnTo>
                        <a:pt x="24" y="1"/>
                      </a:lnTo>
                      <a:lnTo>
                        <a:pt x="12" y="8"/>
                      </a:lnTo>
                      <a:lnTo>
                        <a:pt x="3" y="20"/>
                      </a:lnTo>
                      <a:lnTo>
                        <a:pt x="0" y="35"/>
                      </a:lnTo>
                      <a:lnTo>
                        <a:pt x="3" y="49"/>
                      </a:lnTo>
                      <a:lnTo>
                        <a:pt x="12" y="59"/>
                      </a:lnTo>
                      <a:lnTo>
                        <a:pt x="40" y="72"/>
                      </a:lnTo>
                      <a:lnTo>
                        <a:pt x="58" y="68"/>
                      </a:lnTo>
                      <a:lnTo>
                        <a:pt x="70" y="59"/>
                      </a:lnTo>
                      <a:lnTo>
                        <a:pt x="79" y="49"/>
                      </a:lnTo>
                      <a:lnTo>
                        <a:pt x="82"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10" name="Freeform 86"/>
                <p:cNvSpPr>
                  <a:spLocks/>
                </p:cNvSpPr>
                <p:nvPr/>
              </p:nvSpPr>
              <p:spPr bwMode="auto">
                <a:xfrm>
                  <a:off x="2860" y="926"/>
                  <a:ext cx="82" cy="72"/>
                </a:xfrm>
                <a:custGeom>
                  <a:avLst/>
                  <a:gdLst>
                    <a:gd name="T0" fmla="*/ 82 w 82"/>
                    <a:gd name="T1" fmla="*/ 35 h 72"/>
                    <a:gd name="T2" fmla="*/ 79 w 82"/>
                    <a:gd name="T3" fmla="*/ 20 h 72"/>
                    <a:gd name="T4" fmla="*/ 70 w 82"/>
                    <a:gd name="T5" fmla="*/ 8 h 72"/>
                    <a:gd name="T6" fmla="*/ 58 w 82"/>
                    <a:gd name="T7" fmla="*/ 1 h 72"/>
                    <a:gd name="T8" fmla="*/ 40 w 82"/>
                    <a:gd name="T9" fmla="*/ 0 h 72"/>
                    <a:gd name="T10" fmla="*/ 24 w 82"/>
                    <a:gd name="T11" fmla="*/ 1 h 72"/>
                    <a:gd name="T12" fmla="*/ 12 w 82"/>
                    <a:gd name="T13" fmla="*/ 8 h 72"/>
                    <a:gd name="T14" fmla="*/ 3 w 82"/>
                    <a:gd name="T15" fmla="*/ 20 h 72"/>
                    <a:gd name="T16" fmla="*/ 0 w 82"/>
                    <a:gd name="T17" fmla="*/ 35 h 72"/>
                    <a:gd name="T18" fmla="*/ 3 w 82"/>
                    <a:gd name="T19" fmla="*/ 49 h 72"/>
                    <a:gd name="T20" fmla="*/ 12 w 82"/>
                    <a:gd name="T21" fmla="*/ 59 h 72"/>
                    <a:gd name="T22" fmla="*/ 40 w 82"/>
                    <a:gd name="T23" fmla="*/ 72 h 72"/>
                    <a:gd name="T24" fmla="*/ 58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8" y="1"/>
                      </a:lnTo>
                      <a:lnTo>
                        <a:pt x="40" y="0"/>
                      </a:lnTo>
                      <a:lnTo>
                        <a:pt x="24" y="1"/>
                      </a:lnTo>
                      <a:lnTo>
                        <a:pt x="12" y="8"/>
                      </a:lnTo>
                      <a:lnTo>
                        <a:pt x="3" y="20"/>
                      </a:lnTo>
                      <a:lnTo>
                        <a:pt x="0" y="35"/>
                      </a:lnTo>
                      <a:lnTo>
                        <a:pt x="3" y="49"/>
                      </a:lnTo>
                      <a:lnTo>
                        <a:pt x="12" y="59"/>
                      </a:lnTo>
                      <a:lnTo>
                        <a:pt x="40" y="72"/>
                      </a:lnTo>
                      <a:lnTo>
                        <a:pt x="58" y="68"/>
                      </a:lnTo>
                      <a:lnTo>
                        <a:pt x="70" y="59"/>
                      </a:lnTo>
                      <a:lnTo>
                        <a:pt x="79" y="49"/>
                      </a:lnTo>
                      <a:lnTo>
                        <a:pt x="82"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5" name="Group 87"/>
              <p:cNvGrpSpPr>
                <a:grpSpLocks/>
              </p:cNvGrpSpPr>
              <p:nvPr/>
            </p:nvGrpSpPr>
            <p:grpSpPr bwMode="auto">
              <a:xfrm>
                <a:off x="4195318" y="2024934"/>
                <a:ext cx="109538" cy="114300"/>
                <a:chOff x="3093" y="926"/>
                <a:chExt cx="82" cy="72"/>
              </a:xfrm>
            </p:grpSpPr>
            <p:sp>
              <p:nvSpPr>
                <p:cNvPr id="207" name="Freeform 88"/>
                <p:cNvSpPr>
                  <a:spLocks/>
                </p:cNvSpPr>
                <p:nvPr/>
              </p:nvSpPr>
              <p:spPr bwMode="auto">
                <a:xfrm>
                  <a:off x="3093" y="926"/>
                  <a:ext cx="82" cy="72"/>
                </a:xfrm>
                <a:custGeom>
                  <a:avLst/>
                  <a:gdLst>
                    <a:gd name="T0" fmla="*/ 82 w 82"/>
                    <a:gd name="T1" fmla="*/ 35 h 72"/>
                    <a:gd name="T2" fmla="*/ 79 w 82"/>
                    <a:gd name="T3" fmla="*/ 20 h 72"/>
                    <a:gd name="T4" fmla="*/ 70 w 82"/>
                    <a:gd name="T5" fmla="*/ 8 h 72"/>
                    <a:gd name="T6" fmla="*/ 56 w 82"/>
                    <a:gd name="T7" fmla="*/ 1 h 72"/>
                    <a:gd name="T8" fmla="*/ 41 w 82"/>
                    <a:gd name="T9" fmla="*/ 0 h 72"/>
                    <a:gd name="T10" fmla="*/ 24 w 82"/>
                    <a:gd name="T11" fmla="*/ 1 h 72"/>
                    <a:gd name="T12" fmla="*/ 11 w 82"/>
                    <a:gd name="T13" fmla="*/ 8 h 72"/>
                    <a:gd name="T14" fmla="*/ 2 w 82"/>
                    <a:gd name="T15" fmla="*/ 20 h 72"/>
                    <a:gd name="T16" fmla="*/ 0 w 82"/>
                    <a:gd name="T17" fmla="*/ 35 h 72"/>
                    <a:gd name="T18" fmla="*/ 2 w 82"/>
                    <a:gd name="T19" fmla="*/ 49 h 72"/>
                    <a:gd name="T20" fmla="*/ 11 w 82"/>
                    <a:gd name="T21" fmla="*/ 59 h 72"/>
                    <a:gd name="T22" fmla="*/ 41 w 82"/>
                    <a:gd name="T23" fmla="*/ 72 h 72"/>
                    <a:gd name="T24" fmla="*/ 56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6" y="1"/>
                      </a:lnTo>
                      <a:lnTo>
                        <a:pt x="41" y="0"/>
                      </a:lnTo>
                      <a:lnTo>
                        <a:pt x="24" y="1"/>
                      </a:lnTo>
                      <a:lnTo>
                        <a:pt x="11" y="8"/>
                      </a:lnTo>
                      <a:lnTo>
                        <a:pt x="2" y="20"/>
                      </a:lnTo>
                      <a:lnTo>
                        <a:pt x="0" y="35"/>
                      </a:lnTo>
                      <a:lnTo>
                        <a:pt x="2" y="49"/>
                      </a:lnTo>
                      <a:lnTo>
                        <a:pt x="11" y="59"/>
                      </a:lnTo>
                      <a:lnTo>
                        <a:pt x="41" y="72"/>
                      </a:lnTo>
                      <a:lnTo>
                        <a:pt x="56" y="68"/>
                      </a:lnTo>
                      <a:lnTo>
                        <a:pt x="70" y="59"/>
                      </a:lnTo>
                      <a:lnTo>
                        <a:pt x="79" y="49"/>
                      </a:lnTo>
                      <a:lnTo>
                        <a:pt x="82"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8" name="Freeform 89"/>
                <p:cNvSpPr>
                  <a:spLocks/>
                </p:cNvSpPr>
                <p:nvPr/>
              </p:nvSpPr>
              <p:spPr bwMode="auto">
                <a:xfrm>
                  <a:off x="3093" y="926"/>
                  <a:ext cx="82" cy="72"/>
                </a:xfrm>
                <a:custGeom>
                  <a:avLst/>
                  <a:gdLst>
                    <a:gd name="T0" fmla="*/ 82 w 82"/>
                    <a:gd name="T1" fmla="*/ 35 h 72"/>
                    <a:gd name="T2" fmla="*/ 79 w 82"/>
                    <a:gd name="T3" fmla="*/ 20 h 72"/>
                    <a:gd name="T4" fmla="*/ 70 w 82"/>
                    <a:gd name="T5" fmla="*/ 8 h 72"/>
                    <a:gd name="T6" fmla="*/ 56 w 82"/>
                    <a:gd name="T7" fmla="*/ 1 h 72"/>
                    <a:gd name="T8" fmla="*/ 41 w 82"/>
                    <a:gd name="T9" fmla="*/ 0 h 72"/>
                    <a:gd name="T10" fmla="*/ 24 w 82"/>
                    <a:gd name="T11" fmla="*/ 1 h 72"/>
                    <a:gd name="T12" fmla="*/ 11 w 82"/>
                    <a:gd name="T13" fmla="*/ 8 h 72"/>
                    <a:gd name="T14" fmla="*/ 2 w 82"/>
                    <a:gd name="T15" fmla="*/ 20 h 72"/>
                    <a:gd name="T16" fmla="*/ 0 w 82"/>
                    <a:gd name="T17" fmla="*/ 35 h 72"/>
                    <a:gd name="T18" fmla="*/ 2 w 82"/>
                    <a:gd name="T19" fmla="*/ 49 h 72"/>
                    <a:gd name="T20" fmla="*/ 11 w 82"/>
                    <a:gd name="T21" fmla="*/ 59 h 72"/>
                    <a:gd name="T22" fmla="*/ 41 w 82"/>
                    <a:gd name="T23" fmla="*/ 72 h 72"/>
                    <a:gd name="T24" fmla="*/ 56 w 82"/>
                    <a:gd name="T25" fmla="*/ 68 h 72"/>
                    <a:gd name="T26" fmla="*/ 70 w 82"/>
                    <a:gd name="T27" fmla="*/ 59 h 72"/>
                    <a:gd name="T28" fmla="*/ 79 w 82"/>
                    <a:gd name="T29" fmla="*/ 49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0"/>
                      </a:lnTo>
                      <a:lnTo>
                        <a:pt x="70" y="8"/>
                      </a:lnTo>
                      <a:lnTo>
                        <a:pt x="56" y="1"/>
                      </a:lnTo>
                      <a:lnTo>
                        <a:pt x="41" y="0"/>
                      </a:lnTo>
                      <a:lnTo>
                        <a:pt x="24" y="1"/>
                      </a:lnTo>
                      <a:lnTo>
                        <a:pt x="11" y="8"/>
                      </a:lnTo>
                      <a:lnTo>
                        <a:pt x="2" y="20"/>
                      </a:lnTo>
                      <a:lnTo>
                        <a:pt x="0" y="35"/>
                      </a:lnTo>
                      <a:lnTo>
                        <a:pt x="2" y="49"/>
                      </a:lnTo>
                      <a:lnTo>
                        <a:pt x="11" y="59"/>
                      </a:lnTo>
                      <a:lnTo>
                        <a:pt x="41" y="72"/>
                      </a:lnTo>
                      <a:lnTo>
                        <a:pt x="56" y="68"/>
                      </a:lnTo>
                      <a:lnTo>
                        <a:pt x="70" y="59"/>
                      </a:lnTo>
                      <a:lnTo>
                        <a:pt x="79" y="49"/>
                      </a:lnTo>
                      <a:lnTo>
                        <a:pt x="82"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6" name="Group 90"/>
              <p:cNvGrpSpPr>
                <a:grpSpLocks/>
              </p:cNvGrpSpPr>
              <p:nvPr/>
            </p:nvGrpSpPr>
            <p:grpSpPr bwMode="auto">
              <a:xfrm>
                <a:off x="4034980" y="2024934"/>
                <a:ext cx="112713" cy="114300"/>
                <a:chOff x="2974" y="926"/>
                <a:chExt cx="84" cy="72"/>
              </a:xfrm>
            </p:grpSpPr>
            <p:sp>
              <p:nvSpPr>
                <p:cNvPr id="205" name="Freeform 91"/>
                <p:cNvSpPr>
                  <a:spLocks/>
                </p:cNvSpPr>
                <p:nvPr/>
              </p:nvSpPr>
              <p:spPr bwMode="auto">
                <a:xfrm>
                  <a:off x="2974" y="926"/>
                  <a:ext cx="84" cy="72"/>
                </a:xfrm>
                <a:custGeom>
                  <a:avLst/>
                  <a:gdLst>
                    <a:gd name="T0" fmla="*/ 84 w 84"/>
                    <a:gd name="T1" fmla="*/ 35 h 72"/>
                    <a:gd name="T2" fmla="*/ 81 w 84"/>
                    <a:gd name="T3" fmla="*/ 20 h 72"/>
                    <a:gd name="T4" fmla="*/ 70 w 84"/>
                    <a:gd name="T5" fmla="*/ 8 h 72"/>
                    <a:gd name="T6" fmla="*/ 58 w 84"/>
                    <a:gd name="T7" fmla="*/ 1 h 72"/>
                    <a:gd name="T8" fmla="*/ 42 w 84"/>
                    <a:gd name="T9" fmla="*/ 0 h 72"/>
                    <a:gd name="T10" fmla="*/ 26 w 84"/>
                    <a:gd name="T11" fmla="*/ 1 h 72"/>
                    <a:gd name="T12" fmla="*/ 12 w 84"/>
                    <a:gd name="T13" fmla="*/ 8 h 72"/>
                    <a:gd name="T14" fmla="*/ 5 w 84"/>
                    <a:gd name="T15" fmla="*/ 20 h 72"/>
                    <a:gd name="T16" fmla="*/ 0 w 84"/>
                    <a:gd name="T17" fmla="*/ 35 h 72"/>
                    <a:gd name="T18" fmla="*/ 5 w 84"/>
                    <a:gd name="T19" fmla="*/ 49 h 72"/>
                    <a:gd name="T20" fmla="*/ 12 w 84"/>
                    <a:gd name="T21" fmla="*/ 59 h 72"/>
                    <a:gd name="T22" fmla="*/ 42 w 84"/>
                    <a:gd name="T23" fmla="*/ 72 h 72"/>
                    <a:gd name="T24" fmla="*/ 58 w 84"/>
                    <a:gd name="T25" fmla="*/ 68 h 72"/>
                    <a:gd name="T26" fmla="*/ 70 w 84"/>
                    <a:gd name="T27" fmla="*/ 59 h 72"/>
                    <a:gd name="T28" fmla="*/ 81 w 84"/>
                    <a:gd name="T29" fmla="*/ 49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0"/>
                      </a:lnTo>
                      <a:lnTo>
                        <a:pt x="70" y="8"/>
                      </a:lnTo>
                      <a:lnTo>
                        <a:pt x="58" y="1"/>
                      </a:lnTo>
                      <a:lnTo>
                        <a:pt x="42" y="0"/>
                      </a:lnTo>
                      <a:lnTo>
                        <a:pt x="26" y="1"/>
                      </a:lnTo>
                      <a:lnTo>
                        <a:pt x="12" y="8"/>
                      </a:lnTo>
                      <a:lnTo>
                        <a:pt x="5" y="20"/>
                      </a:lnTo>
                      <a:lnTo>
                        <a:pt x="0" y="35"/>
                      </a:lnTo>
                      <a:lnTo>
                        <a:pt x="5" y="49"/>
                      </a:lnTo>
                      <a:lnTo>
                        <a:pt x="12" y="59"/>
                      </a:lnTo>
                      <a:lnTo>
                        <a:pt x="42" y="72"/>
                      </a:lnTo>
                      <a:lnTo>
                        <a:pt x="58" y="68"/>
                      </a:lnTo>
                      <a:lnTo>
                        <a:pt x="70" y="59"/>
                      </a:lnTo>
                      <a:lnTo>
                        <a:pt x="81" y="49"/>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6" name="Freeform 92"/>
                <p:cNvSpPr>
                  <a:spLocks/>
                </p:cNvSpPr>
                <p:nvPr/>
              </p:nvSpPr>
              <p:spPr bwMode="auto">
                <a:xfrm>
                  <a:off x="2974" y="926"/>
                  <a:ext cx="84" cy="72"/>
                </a:xfrm>
                <a:custGeom>
                  <a:avLst/>
                  <a:gdLst>
                    <a:gd name="T0" fmla="*/ 84 w 84"/>
                    <a:gd name="T1" fmla="*/ 35 h 72"/>
                    <a:gd name="T2" fmla="*/ 81 w 84"/>
                    <a:gd name="T3" fmla="*/ 20 h 72"/>
                    <a:gd name="T4" fmla="*/ 70 w 84"/>
                    <a:gd name="T5" fmla="*/ 8 h 72"/>
                    <a:gd name="T6" fmla="*/ 58 w 84"/>
                    <a:gd name="T7" fmla="*/ 1 h 72"/>
                    <a:gd name="T8" fmla="*/ 42 w 84"/>
                    <a:gd name="T9" fmla="*/ 0 h 72"/>
                    <a:gd name="T10" fmla="*/ 26 w 84"/>
                    <a:gd name="T11" fmla="*/ 1 h 72"/>
                    <a:gd name="T12" fmla="*/ 12 w 84"/>
                    <a:gd name="T13" fmla="*/ 8 h 72"/>
                    <a:gd name="T14" fmla="*/ 5 w 84"/>
                    <a:gd name="T15" fmla="*/ 20 h 72"/>
                    <a:gd name="T16" fmla="*/ 0 w 84"/>
                    <a:gd name="T17" fmla="*/ 35 h 72"/>
                    <a:gd name="T18" fmla="*/ 5 w 84"/>
                    <a:gd name="T19" fmla="*/ 49 h 72"/>
                    <a:gd name="T20" fmla="*/ 12 w 84"/>
                    <a:gd name="T21" fmla="*/ 59 h 72"/>
                    <a:gd name="T22" fmla="*/ 42 w 84"/>
                    <a:gd name="T23" fmla="*/ 72 h 72"/>
                    <a:gd name="T24" fmla="*/ 58 w 84"/>
                    <a:gd name="T25" fmla="*/ 68 h 72"/>
                    <a:gd name="T26" fmla="*/ 70 w 84"/>
                    <a:gd name="T27" fmla="*/ 59 h 72"/>
                    <a:gd name="T28" fmla="*/ 81 w 84"/>
                    <a:gd name="T29" fmla="*/ 49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0"/>
                      </a:lnTo>
                      <a:lnTo>
                        <a:pt x="70" y="8"/>
                      </a:lnTo>
                      <a:lnTo>
                        <a:pt x="58" y="1"/>
                      </a:lnTo>
                      <a:lnTo>
                        <a:pt x="42" y="0"/>
                      </a:lnTo>
                      <a:lnTo>
                        <a:pt x="26" y="1"/>
                      </a:lnTo>
                      <a:lnTo>
                        <a:pt x="12" y="8"/>
                      </a:lnTo>
                      <a:lnTo>
                        <a:pt x="5" y="20"/>
                      </a:lnTo>
                      <a:lnTo>
                        <a:pt x="0" y="35"/>
                      </a:lnTo>
                      <a:lnTo>
                        <a:pt x="5" y="49"/>
                      </a:lnTo>
                      <a:lnTo>
                        <a:pt x="12" y="59"/>
                      </a:lnTo>
                      <a:lnTo>
                        <a:pt x="42" y="72"/>
                      </a:lnTo>
                      <a:lnTo>
                        <a:pt x="58" y="68"/>
                      </a:lnTo>
                      <a:lnTo>
                        <a:pt x="70" y="59"/>
                      </a:lnTo>
                      <a:lnTo>
                        <a:pt x="81" y="49"/>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27" name="Rectangle 93"/>
              <p:cNvSpPr>
                <a:spLocks noChangeArrowheads="1"/>
              </p:cNvSpPr>
              <p:nvPr/>
            </p:nvSpPr>
            <p:spPr bwMode="auto">
              <a:xfrm>
                <a:off x="3282505" y="1839196"/>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28" name="Rectangle 94"/>
              <p:cNvSpPr>
                <a:spLocks noChangeArrowheads="1"/>
              </p:cNvSpPr>
              <p:nvPr/>
            </p:nvSpPr>
            <p:spPr bwMode="auto">
              <a:xfrm>
                <a:off x="3623818" y="1972546"/>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29" name="Rectangle 95"/>
              <p:cNvSpPr>
                <a:spLocks noChangeArrowheads="1"/>
              </p:cNvSpPr>
              <p:nvPr/>
            </p:nvSpPr>
            <p:spPr bwMode="auto">
              <a:xfrm>
                <a:off x="3623818" y="197095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30" name="Rectangle 96"/>
              <p:cNvSpPr>
                <a:spLocks noChangeArrowheads="1"/>
              </p:cNvSpPr>
              <p:nvPr/>
            </p:nvSpPr>
            <p:spPr bwMode="auto">
              <a:xfrm>
                <a:off x="3655568" y="197095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31" name="Group 97"/>
              <p:cNvGrpSpPr>
                <a:grpSpLocks/>
              </p:cNvGrpSpPr>
              <p:nvPr/>
            </p:nvGrpSpPr>
            <p:grpSpPr bwMode="auto">
              <a:xfrm>
                <a:off x="1775966" y="2566272"/>
                <a:ext cx="111125" cy="114300"/>
                <a:chOff x="1293" y="1267"/>
                <a:chExt cx="83" cy="72"/>
              </a:xfrm>
            </p:grpSpPr>
            <p:sp>
              <p:nvSpPr>
                <p:cNvPr id="203" name="Freeform 98"/>
                <p:cNvSpPr>
                  <a:spLocks/>
                </p:cNvSpPr>
                <p:nvPr/>
              </p:nvSpPr>
              <p:spPr bwMode="auto">
                <a:xfrm>
                  <a:off x="1293" y="1267"/>
                  <a:ext cx="83" cy="72"/>
                </a:xfrm>
                <a:custGeom>
                  <a:avLst/>
                  <a:gdLst>
                    <a:gd name="T0" fmla="*/ 83 w 83"/>
                    <a:gd name="T1" fmla="*/ 36 h 72"/>
                    <a:gd name="T2" fmla="*/ 79 w 83"/>
                    <a:gd name="T3" fmla="*/ 22 h 72"/>
                    <a:gd name="T4" fmla="*/ 70 w 83"/>
                    <a:gd name="T5" fmla="*/ 9 h 72"/>
                    <a:gd name="T6" fmla="*/ 58 w 83"/>
                    <a:gd name="T7" fmla="*/ 2 h 72"/>
                    <a:gd name="T8" fmla="*/ 40 w 83"/>
                    <a:gd name="T9" fmla="*/ 0 h 72"/>
                    <a:gd name="T10" fmla="*/ 25 w 83"/>
                    <a:gd name="T11" fmla="*/ 2 h 72"/>
                    <a:gd name="T12" fmla="*/ 12 w 83"/>
                    <a:gd name="T13" fmla="*/ 9 h 72"/>
                    <a:gd name="T14" fmla="*/ 2 w 83"/>
                    <a:gd name="T15" fmla="*/ 22 h 72"/>
                    <a:gd name="T16" fmla="*/ 0 w 83"/>
                    <a:gd name="T17" fmla="*/ 36 h 72"/>
                    <a:gd name="T18" fmla="*/ 2 w 83"/>
                    <a:gd name="T19" fmla="*/ 50 h 72"/>
                    <a:gd name="T20" fmla="*/ 12 w 83"/>
                    <a:gd name="T21" fmla="*/ 62 h 72"/>
                    <a:gd name="T22" fmla="*/ 40 w 83"/>
                    <a:gd name="T23" fmla="*/ 72 h 72"/>
                    <a:gd name="T24" fmla="*/ 58 w 83"/>
                    <a:gd name="T25" fmla="*/ 69 h 72"/>
                    <a:gd name="T26" fmla="*/ 70 w 83"/>
                    <a:gd name="T27" fmla="*/ 62 h 72"/>
                    <a:gd name="T28" fmla="*/ 79 w 83"/>
                    <a:gd name="T29" fmla="*/ 50 h 72"/>
                    <a:gd name="T30" fmla="*/ 83 w 83"/>
                    <a:gd name="T31" fmla="*/ 36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6"/>
                      </a:moveTo>
                      <a:lnTo>
                        <a:pt x="79" y="22"/>
                      </a:lnTo>
                      <a:lnTo>
                        <a:pt x="70" y="9"/>
                      </a:lnTo>
                      <a:lnTo>
                        <a:pt x="58" y="2"/>
                      </a:lnTo>
                      <a:lnTo>
                        <a:pt x="40" y="0"/>
                      </a:lnTo>
                      <a:lnTo>
                        <a:pt x="25" y="2"/>
                      </a:lnTo>
                      <a:lnTo>
                        <a:pt x="12" y="9"/>
                      </a:lnTo>
                      <a:lnTo>
                        <a:pt x="2" y="22"/>
                      </a:lnTo>
                      <a:lnTo>
                        <a:pt x="0" y="36"/>
                      </a:lnTo>
                      <a:lnTo>
                        <a:pt x="2" y="50"/>
                      </a:lnTo>
                      <a:lnTo>
                        <a:pt x="12" y="62"/>
                      </a:lnTo>
                      <a:lnTo>
                        <a:pt x="40" y="72"/>
                      </a:lnTo>
                      <a:lnTo>
                        <a:pt x="58" y="69"/>
                      </a:lnTo>
                      <a:lnTo>
                        <a:pt x="70" y="62"/>
                      </a:lnTo>
                      <a:lnTo>
                        <a:pt x="79" y="50"/>
                      </a:lnTo>
                      <a:lnTo>
                        <a:pt x="83" y="36"/>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4" name="Freeform 99"/>
                <p:cNvSpPr>
                  <a:spLocks/>
                </p:cNvSpPr>
                <p:nvPr/>
              </p:nvSpPr>
              <p:spPr bwMode="auto">
                <a:xfrm>
                  <a:off x="1293" y="1267"/>
                  <a:ext cx="83" cy="72"/>
                </a:xfrm>
                <a:custGeom>
                  <a:avLst/>
                  <a:gdLst>
                    <a:gd name="T0" fmla="*/ 83 w 83"/>
                    <a:gd name="T1" fmla="*/ 36 h 72"/>
                    <a:gd name="T2" fmla="*/ 79 w 83"/>
                    <a:gd name="T3" fmla="*/ 22 h 72"/>
                    <a:gd name="T4" fmla="*/ 70 w 83"/>
                    <a:gd name="T5" fmla="*/ 9 h 72"/>
                    <a:gd name="T6" fmla="*/ 58 w 83"/>
                    <a:gd name="T7" fmla="*/ 2 h 72"/>
                    <a:gd name="T8" fmla="*/ 40 w 83"/>
                    <a:gd name="T9" fmla="*/ 0 h 72"/>
                    <a:gd name="T10" fmla="*/ 25 w 83"/>
                    <a:gd name="T11" fmla="*/ 2 h 72"/>
                    <a:gd name="T12" fmla="*/ 12 w 83"/>
                    <a:gd name="T13" fmla="*/ 9 h 72"/>
                    <a:gd name="T14" fmla="*/ 2 w 83"/>
                    <a:gd name="T15" fmla="*/ 22 h 72"/>
                    <a:gd name="T16" fmla="*/ 0 w 83"/>
                    <a:gd name="T17" fmla="*/ 36 h 72"/>
                    <a:gd name="T18" fmla="*/ 2 w 83"/>
                    <a:gd name="T19" fmla="*/ 50 h 72"/>
                    <a:gd name="T20" fmla="*/ 12 w 83"/>
                    <a:gd name="T21" fmla="*/ 62 h 72"/>
                    <a:gd name="T22" fmla="*/ 40 w 83"/>
                    <a:gd name="T23" fmla="*/ 72 h 72"/>
                    <a:gd name="T24" fmla="*/ 58 w 83"/>
                    <a:gd name="T25" fmla="*/ 69 h 72"/>
                    <a:gd name="T26" fmla="*/ 70 w 83"/>
                    <a:gd name="T27" fmla="*/ 62 h 72"/>
                    <a:gd name="T28" fmla="*/ 79 w 83"/>
                    <a:gd name="T29" fmla="*/ 50 h 72"/>
                    <a:gd name="T30" fmla="*/ 83 w 83"/>
                    <a:gd name="T31" fmla="*/ 36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6"/>
                      </a:moveTo>
                      <a:lnTo>
                        <a:pt x="79" y="22"/>
                      </a:lnTo>
                      <a:lnTo>
                        <a:pt x="70" y="9"/>
                      </a:lnTo>
                      <a:lnTo>
                        <a:pt x="58" y="2"/>
                      </a:lnTo>
                      <a:lnTo>
                        <a:pt x="40" y="0"/>
                      </a:lnTo>
                      <a:lnTo>
                        <a:pt x="25" y="2"/>
                      </a:lnTo>
                      <a:lnTo>
                        <a:pt x="12" y="9"/>
                      </a:lnTo>
                      <a:lnTo>
                        <a:pt x="2" y="22"/>
                      </a:lnTo>
                      <a:lnTo>
                        <a:pt x="0" y="36"/>
                      </a:lnTo>
                      <a:lnTo>
                        <a:pt x="2" y="50"/>
                      </a:lnTo>
                      <a:lnTo>
                        <a:pt x="12" y="62"/>
                      </a:lnTo>
                      <a:lnTo>
                        <a:pt x="40" y="72"/>
                      </a:lnTo>
                      <a:lnTo>
                        <a:pt x="58" y="69"/>
                      </a:lnTo>
                      <a:lnTo>
                        <a:pt x="70" y="62"/>
                      </a:lnTo>
                      <a:lnTo>
                        <a:pt x="79" y="50"/>
                      </a:lnTo>
                      <a:lnTo>
                        <a:pt x="83" y="36"/>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 name="Group 100"/>
              <p:cNvGrpSpPr>
                <a:grpSpLocks/>
              </p:cNvGrpSpPr>
              <p:nvPr/>
            </p:nvGrpSpPr>
            <p:grpSpPr bwMode="auto">
              <a:xfrm>
                <a:off x="2431604" y="2566272"/>
                <a:ext cx="111125" cy="114300"/>
                <a:chOff x="1782" y="1267"/>
                <a:chExt cx="82" cy="72"/>
              </a:xfrm>
            </p:grpSpPr>
            <p:sp>
              <p:nvSpPr>
                <p:cNvPr id="201" name="Freeform 101"/>
                <p:cNvSpPr>
                  <a:spLocks/>
                </p:cNvSpPr>
                <p:nvPr/>
              </p:nvSpPr>
              <p:spPr bwMode="auto">
                <a:xfrm>
                  <a:off x="1782" y="1267"/>
                  <a:ext cx="82" cy="72"/>
                </a:xfrm>
                <a:custGeom>
                  <a:avLst/>
                  <a:gdLst>
                    <a:gd name="T0" fmla="*/ 82 w 82"/>
                    <a:gd name="T1" fmla="*/ 36 h 72"/>
                    <a:gd name="T2" fmla="*/ 79 w 82"/>
                    <a:gd name="T3" fmla="*/ 22 h 72"/>
                    <a:gd name="T4" fmla="*/ 70 w 82"/>
                    <a:gd name="T5" fmla="*/ 9 h 72"/>
                    <a:gd name="T6" fmla="*/ 56 w 82"/>
                    <a:gd name="T7" fmla="*/ 2 h 72"/>
                    <a:gd name="T8" fmla="*/ 40 w 82"/>
                    <a:gd name="T9" fmla="*/ 0 h 72"/>
                    <a:gd name="T10" fmla="*/ 24 w 82"/>
                    <a:gd name="T11" fmla="*/ 2 h 72"/>
                    <a:gd name="T12" fmla="*/ 10 w 82"/>
                    <a:gd name="T13" fmla="*/ 9 h 72"/>
                    <a:gd name="T14" fmla="*/ 4 w 82"/>
                    <a:gd name="T15" fmla="*/ 22 h 72"/>
                    <a:gd name="T16" fmla="*/ 0 w 82"/>
                    <a:gd name="T17" fmla="*/ 36 h 72"/>
                    <a:gd name="T18" fmla="*/ 4 w 82"/>
                    <a:gd name="T19" fmla="*/ 50 h 72"/>
                    <a:gd name="T20" fmla="*/ 10 w 82"/>
                    <a:gd name="T21" fmla="*/ 62 h 72"/>
                    <a:gd name="T22" fmla="*/ 40 w 82"/>
                    <a:gd name="T23" fmla="*/ 72 h 72"/>
                    <a:gd name="T24" fmla="*/ 56 w 82"/>
                    <a:gd name="T25" fmla="*/ 69 h 72"/>
                    <a:gd name="T26" fmla="*/ 70 w 82"/>
                    <a:gd name="T27" fmla="*/ 62 h 72"/>
                    <a:gd name="T28" fmla="*/ 79 w 82"/>
                    <a:gd name="T29" fmla="*/ 50 h 72"/>
                    <a:gd name="T30" fmla="*/ 82 w 82"/>
                    <a:gd name="T31" fmla="*/ 36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6"/>
                      </a:moveTo>
                      <a:lnTo>
                        <a:pt x="79" y="22"/>
                      </a:lnTo>
                      <a:lnTo>
                        <a:pt x="70" y="9"/>
                      </a:lnTo>
                      <a:lnTo>
                        <a:pt x="56" y="2"/>
                      </a:lnTo>
                      <a:lnTo>
                        <a:pt x="40" y="0"/>
                      </a:lnTo>
                      <a:lnTo>
                        <a:pt x="24" y="2"/>
                      </a:lnTo>
                      <a:lnTo>
                        <a:pt x="10" y="9"/>
                      </a:lnTo>
                      <a:lnTo>
                        <a:pt x="4" y="22"/>
                      </a:lnTo>
                      <a:lnTo>
                        <a:pt x="0" y="36"/>
                      </a:lnTo>
                      <a:lnTo>
                        <a:pt x="4" y="50"/>
                      </a:lnTo>
                      <a:lnTo>
                        <a:pt x="10" y="62"/>
                      </a:lnTo>
                      <a:lnTo>
                        <a:pt x="40" y="72"/>
                      </a:lnTo>
                      <a:lnTo>
                        <a:pt x="56" y="69"/>
                      </a:lnTo>
                      <a:lnTo>
                        <a:pt x="70" y="62"/>
                      </a:lnTo>
                      <a:lnTo>
                        <a:pt x="79" y="50"/>
                      </a:lnTo>
                      <a:lnTo>
                        <a:pt x="82" y="36"/>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2" name="Freeform 102"/>
                <p:cNvSpPr>
                  <a:spLocks/>
                </p:cNvSpPr>
                <p:nvPr/>
              </p:nvSpPr>
              <p:spPr bwMode="auto">
                <a:xfrm>
                  <a:off x="1782" y="1267"/>
                  <a:ext cx="82" cy="72"/>
                </a:xfrm>
                <a:custGeom>
                  <a:avLst/>
                  <a:gdLst>
                    <a:gd name="T0" fmla="*/ 82 w 82"/>
                    <a:gd name="T1" fmla="*/ 36 h 72"/>
                    <a:gd name="T2" fmla="*/ 79 w 82"/>
                    <a:gd name="T3" fmla="*/ 22 h 72"/>
                    <a:gd name="T4" fmla="*/ 70 w 82"/>
                    <a:gd name="T5" fmla="*/ 9 h 72"/>
                    <a:gd name="T6" fmla="*/ 56 w 82"/>
                    <a:gd name="T7" fmla="*/ 2 h 72"/>
                    <a:gd name="T8" fmla="*/ 40 w 82"/>
                    <a:gd name="T9" fmla="*/ 0 h 72"/>
                    <a:gd name="T10" fmla="*/ 24 w 82"/>
                    <a:gd name="T11" fmla="*/ 2 h 72"/>
                    <a:gd name="T12" fmla="*/ 10 w 82"/>
                    <a:gd name="T13" fmla="*/ 9 h 72"/>
                    <a:gd name="T14" fmla="*/ 4 w 82"/>
                    <a:gd name="T15" fmla="*/ 22 h 72"/>
                    <a:gd name="T16" fmla="*/ 0 w 82"/>
                    <a:gd name="T17" fmla="*/ 36 h 72"/>
                    <a:gd name="T18" fmla="*/ 4 w 82"/>
                    <a:gd name="T19" fmla="*/ 50 h 72"/>
                    <a:gd name="T20" fmla="*/ 10 w 82"/>
                    <a:gd name="T21" fmla="*/ 62 h 72"/>
                    <a:gd name="T22" fmla="*/ 40 w 82"/>
                    <a:gd name="T23" fmla="*/ 72 h 72"/>
                    <a:gd name="T24" fmla="*/ 56 w 82"/>
                    <a:gd name="T25" fmla="*/ 69 h 72"/>
                    <a:gd name="T26" fmla="*/ 70 w 82"/>
                    <a:gd name="T27" fmla="*/ 62 h 72"/>
                    <a:gd name="T28" fmla="*/ 79 w 82"/>
                    <a:gd name="T29" fmla="*/ 50 h 72"/>
                    <a:gd name="T30" fmla="*/ 82 w 82"/>
                    <a:gd name="T31" fmla="*/ 36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6"/>
                      </a:moveTo>
                      <a:lnTo>
                        <a:pt x="79" y="22"/>
                      </a:lnTo>
                      <a:lnTo>
                        <a:pt x="70" y="9"/>
                      </a:lnTo>
                      <a:lnTo>
                        <a:pt x="56" y="2"/>
                      </a:lnTo>
                      <a:lnTo>
                        <a:pt x="40" y="0"/>
                      </a:lnTo>
                      <a:lnTo>
                        <a:pt x="24" y="2"/>
                      </a:lnTo>
                      <a:lnTo>
                        <a:pt x="10" y="9"/>
                      </a:lnTo>
                      <a:lnTo>
                        <a:pt x="4" y="22"/>
                      </a:lnTo>
                      <a:lnTo>
                        <a:pt x="0" y="36"/>
                      </a:lnTo>
                      <a:lnTo>
                        <a:pt x="4" y="50"/>
                      </a:lnTo>
                      <a:lnTo>
                        <a:pt x="10" y="62"/>
                      </a:lnTo>
                      <a:lnTo>
                        <a:pt x="40" y="72"/>
                      </a:lnTo>
                      <a:lnTo>
                        <a:pt x="56" y="69"/>
                      </a:lnTo>
                      <a:lnTo>
                        <a:pt x="70" y="62"/>
                      </a:lnTo>
                      <a:lnTo>
                        <a:pt x="79" y="50"/>
                      </a:lnTo>
                      <a:lnTo>
                        <a:pt x="82" y="36"/>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33" name="Rectangle 103"/>
              <p:cNvSpPr>
                <a:spLocks noChangeArrowheads="1"/>
              </p:cNvSpPr>
              <p:nvPr/>
            </p:nvSpPr>
            <p:spPr bwMode="auto">
              <a:xfrm>
                <a:off x="2009329" y="2351959"/>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34" name="Rectangle 104"/>
              <p:cNvSpPr>
                <a:spLocks noChangeArrowheads="1"/>
              </p:cNvSpPr>
              <p:nvPr/>
            </p:nvSpPr>
            <p:spPr bwMode="auto">
              <a:xfrm>
                <a:off x="2350642" y="248530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35" name="Rectangle 105"/>
              <p:cNvSpPr>
                <a:spLocks noChangeArrowheads="1"/>
              </p:cNvSpPr>
              <p:nvPr/>
            </p:nvSpPr>
            <p:spPr bwMode="auto">
              <a:xfrm>
                <a:off x="2350642" y="2482134"/>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36" name="Rectangle 106"/>
              <p:cNvSpPr>
                <a:spLocks noChangeArrowheads="1"/>
              </p:cNvSpPr>
              <p:nvPr/>
            </p:nvSpPr>
            <p:spPr bwMode="auto">
              <a:xfrm>
                <a:off x="2382392" y="2482134"/>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37" name="Group 107"/>
              <p:cNvGrpSpPr>
                <a:grpSpLocks/>
              </p:cNvGrpSpPr>
              <p:nvPr/>
            </p:nvGrpSpPr>
            <p:grpSpPr bwMode="auto">
              <a:xfrm>
                <a:off x="4066730" y="2585322"/>
                <a:ext cx="112713" cy="117475"/>
                <a:chOff x="2997" y="1301"/>
                <a:chExt cx="84" cy="74"/>
              </a:xfrm>
            </p:grpSpPr>
            <p:sp>
              <p:nvSpPr>
                <p:cNvPr id="199" name="Freeform 108"/>
                <p:cNvSpPr>
                  <a:spLocks/>
                </p:cNvSpPr>
                <p:nvPr/>
              </p:nvSpPr>
              <p:spPr bwMode="auto">
                <a:xfrm>
                  <a:off x="2997" y="1301"/>
                  <a:ext cx="84" cy="74"/>
                </a:xfrm>
                <a:custGeom>
                  <a:avLst/>
                  <a:gdLst>
                    <a:gd name="T0" fmla="*/ 84 w 84"/>
                    <a:gd name="T1" fmla="*/ 37 h 74"/>
                    <a:gd name="T2" fmla="*/ 80 w 84"/>
                    <a:gd name="T3" fmla="*/ 23 h 74"/>
                    <a:gd name="T4" fmla="*/ 70 w 84"/>
                    <a:gd name="T5" fmla="*/ 11 h 74"/>
                    <a:gd name="T6" fmla="*/ 58 w 84"/>
                    <a:gd name="T7" fmla="*/ 3 h 74"/>
                    <a:gd name="T8" fmla="*/ 42 w 84"/>
                    <a:gd name="T9" fmla="*/ 0 h 74"/>
                    <a:gd name="T10" fmla="*/ 26 w 84"/>
                    <a:gd name="T11" fmla="*/ 3 h 74"/>
                    <a:gd name="T12" fmla="*/ 12 w 84"/>
                    <a:gd name="T13" fmla="*/ 11 h 74"/>
                    <a:gd name="T14" fmla="*/ 3 w 84"/>
                    <a:gd name="T15" fmla="*/ 23 h 74"/>
                    <a:gd name="T16" fmla="*/ 0 w 84"/>
                    <a:gd name="T17" fmla="*/ 37 h 74"/>
                    <a:gd name="T18" fmla="*/ 3 w 84"/>
                    <a:gd name="T19" fmla="*/ 51 h 74"/>
                    <a:gd name="T20" fmla="*/ 12 w 84"/>
                    <a:gd name="T21" fmla="*/ 61 h 74"/>
                    <a:gd name="T22" fmla="*/ 42 w 84"/>
                    <a:gd name="T23" fmla="*/ 74 h 74"/>
                    <a:gd name="T24" fmla="*/ 58 w 84"/>
                    <a:gd name="T25" fmla="*/ 70 h 74"/>
                    <a:gd name="T26" fmla="*/ 70 w 84"/>
                    <a:gd name="T27" fmla="*/ 61 h 74"/>
                    <a:gd name="T28" fmla="*/ 80 w 84"/>
                    <a:gd name="T29" fmla="*/ 51 h 74"/>
                    <a:gd name="T30" fmla="*/ 84 w 84"/>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4"/>
                    <a:gd name="T50" fmla="*/ 84 w 84"/>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4">
                      <a:moveTo>
                        <a:pt x="84" y="37"/>
                      </a:moveTo>
                      <a:lnTo>
                        <a:pt x="80" y="23"/>
                      </a:lnTo>
                      <a:lnTo>
                        <a:pt x="70" y="11"/>
                      </a:lnTo>
                      <a:lnTo>
                        <a:pt x="58" y="3"/>
                      </a:lnTo>
                      <a:lnTo>
                        <a:pt x="42" y="0"/>
                      </a:lnTo>
                      <a:lnTo>
                        <a:pt x="26" y="3"/>
                      </a:lnTo>
                      <a:lnTo>
                        <a:pt x="12" y="11"/>
                      </a:lnTo>
                      <a:lnTo>
                        <a:pt x="3" y="23"/>
                      </a:lnTo>
                      <a:lnTo>
                        <a:pt x="0" y="37"/>
                      </a:lnTo>
                      <a:lnTo>
                        <a:pt x="3" y="51"/>
                      </a:lnTo>
                      <a:lnTo>
                        <a:pt x="12" y="61"/>
                      </a:lnTo>
                      <a:lnTo>
                        <a:pt x="42" y="74"/>
                      </a:lnTo>
                      <a:lnTo>
                        <a:pt x="58" y="70"/>
                      </a:lnTo>
                      <a:lnTo>
                        <a:pt x="70" y="61"/>
                      </a:lnTo>
                      <a:lnTo>
                        <a:pt x="80" y="51"/>
                      </a:lnTo>
                      <a:lnTo>
                        <a:pt x="84"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00" name="Freeform 109"/>
                <p:cNvSpPr>
                  <a:spLocks/>
                </p:cNvSpPr>
                <p:nvPr/>
              </p:nvSpPr>
              <p:spPr bwMode="auto">
                <a:xfrm>
                  <a:off x="2997" y="1301"/>
                  <a:ext cx="84" cy="74"/>
                </a:xfrm>
                <a:custGeom>
                  <a:avLst/>
                  <a:gdLst>
                    <a:gd name="T0" fmla="*/ 84 w 84"/>
                    <a:gd name="T1" fmla="*/ 37 h 74"/>
                    <a:gd name="T2" fmla="*/ 80 w 84"/>
                    <a:gd name="T3" fmla="*/ 23 h 74"/>
                    <a:gd name="T4" fmla="*/ 70 w 84"/>
                    <a:gd name="T5" fmla="*/ 11 h 74"/>
                    <a:gd name="T6" fmla="*/ 58 w 84"/>
                    <a:gd name="T7" fmla="*/ 3 h 74"/>
                    <a:gd name="T8" fmla="*/ 42 w 84"/>
                    <a:gd name="T9" fmla="*/ 0 h 74"/>
                    <a:gd name="T10" fmla="*/ 26 w 84"/>
                    <a:gd name="T11" fmla="*/ 3 h 74"/>
                    <a:gd name="T12" fmla="*/ 12 w 84"/>
                    <a:gd name="T13" fmla="*/ 11 h 74"/>
                    <a:gd name="T14" fmla="*/ 3 w 84"/>
                    <a:gd name="T15" fmla="*/ 23 h 74"/>
                    <a:gd name="T16" fmla="*/ 0 w 84"/>
                    <a:gd name="T17" fmla="*/ 37 h 74"/>
                    <a:gd name="T18" fmla="*/ 3 w 84"/>
                    <a:gd name="T19" fmla="*/ 51 h 74"/>
                    <a:gd name="T20" fmla="*/ 12 w 84"/>
                    <a:gd name="T21" fmla="*/ 61 h 74"/>
                    <a:gd name="T22" fmla="*/ 42 w 84"/>
                    <a:gd name="T23" fmla="*/ 74 h 74"/>
                    <a:gd name="T24" fmla="*/ 58 w 84"/>
                    <a:gd name="T25" fmla="*/ 70 h 74"/>
                    <a:gd name="T26" fmla="*/ 70 w 84"/>
                    <a:gd name="T27" fmla="*/ 61 h 74"/>
                    <a:gd name="T28" fmla="*/ 80 w 84"/>
                    <a:gd name="T29" fmla="*/ 51 h 74"/>
                    <a:gd name="T30" fmla="*/ 84 w 84"/>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4"/>
                    <a:gd name="T50" fmla="*/ 84 w 84"/>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4">
                      <a:moveTo>
                        <a:pt x="84" y="37"/>
                      </a:moveTo>
                      <a:lnTo>
                        <a:pt x="80" y="23"/>
                      </a:lnTo>
                      <a:lnTo>
                        <a:pt x="70" y="11"/>
                      </a:lnTo>
                      <a:lnTo>
                        <a:pt x="58" y="3"/>
                      </a:lnTo>
                      <a:lnTo>
                        <a:pt x="42" y="0"/>
                      </a:lnTo>
                      <a:lnTo>
                        <a:pt x="26" y="3"/>
                      </a:lnTo>
                      <a:lnTo>
                        <a:pt x="12" y="11"/>
                      </a:lnTo>
                      <a:lnTo>
                        <a:pt x="3" y="23"/>
                      </a:lnTo>
                      <a:lnTo>
                        <a:pt x="0" y="37"/>
                      </a:lnTo>
                      <a:lnTo>
                        <a:pt x="3" y="51"/>
                      </a:lnTo>
                      <a:lnTo>
                        <a:pt x="12" y="61"/>
                      </a:lnTo>
                      <a:lnTo>
                        <a:pt x="42" y="74"/>
                      </a:lnTo>
                      <a:lnTo>
                        <a:pt x="58" y="70"/>
                      </a:lnTo>
                      <a:lnTo>
                        <a:pt x="70" y="61"/>
                      </a:lnTo>
                      <a:lnTo>
                        <a:pt x="80" y="51"/>
                      </a:lnTo>
                      <a:lnTo>
                        <a:pt x="84" y="37"/>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8" name="Group 110"/>
              <p:cNvGrpSpPr>
                <a:grpSpLocks/>
              </p:cNvGrpSpPr>
              <p:nvPr/>
            </p:nvGrpSpPr>
            <p:grpSpPr bwMode="auto">
              <a:xfrm>
                <a:off x="4720781" y="2620247"/>
                <a:ext cx="114300" cy="117475"/>
                <a:chOff x="3485" y="1301"/>
                <a:chExt cx="85" cy="74"/>
              </a:xfrm>
            </p:grpSpPr>
            <p:sp>
              <p:nvSpPr>
                <p:cNvPr id="197" name="Freeform 111"/>
                <p:cNvSpPr>
                  <a:spLocks/>
                </p:cNvSpPr>
                <p:nvPr/>
              </p:nvSpPr>
              <p:spPr bwMode="auto">
                <a:xfrm>
                  <a:off x="3485" y="1301"/>
                  <a:ext cx="85" cy="74"/>
                </a:xfrm>
                <a:custGeom>
                  <a:avLst/>
                  <a:gdLst>
                    <a:gd name="T0" fmla="*/ 85 w 85"/>
                    <a:gd name="T1" fmla="*/ 37 h 74"/>
                    <a:gd name="T2" fmla="*/ 81 w 85"/>
                    <a:gd name="T3" fmla="*/ 23 h 74"/>
                    <a:gd name="T4" fmla="*/ 72 w 85"/>
                    <a:gd name="T5" fmla="*/ 11 h 74"/>
                    <a:gd name="T6" fmla="*/ 58 w 85"/>
                    <a:gd name="T7" fmla="*/ 3 h 74"/>
                    <a:gd name="T8" fmla="*/ 43 w 85"/>
                    <a:gd name="T9" fmla="*/ 0 h 74"/>
                    <a:gd name="T10" fmla="*/ 27 w 85"/>
                    <a:gd name="T11" fmla="*/ 3 h 74"/>
                    <a:gd name="T12" fmla="*/ 13 w 85"/>
                    <a:gd name="T13" fmla="*/ 11 h 74"/>
                    <a:gd name="T14" fmla="*/ 4 w 85"/>
                    <a:gd name="T15" fmla="*/ 23 h 74"/>
                    <a:gd name="T16" fmla="*/ 0 w 85"/>
                    <a:gd name="T17" fmla="*/ 37 h 74"/>
                    <a:gd name="T18" fmla="*/ 4 w 85"/>
                    <a:gd name="T19" fmla="*/ 51 h 74"/>
                    <a:gd name="T20" fmla="*/ 13 w 85"/>
                    <a:gd name="T21" fmla="*/ 61 h 74"/>
                    <a:gd name="T22" fmla="*/ 43 w 85"/>
                    <a:gd name="T23" fmla="*/ 74 h 74"/>
                    <a:gd name="T24" fmla="*/ 58 w 85"/>
                    <a:gd name="T25" fmla="*/ 70 h 74"/>
                    <a:gd name="T26" fmla="*/ 72 w 85"/>
                    <a:gd name="T27" fmla="*/ 61 h 74"/>
                    <a:gd name="T28" fmla="*/ 81 w 85"/>
                    <a:gd name="T29" fmla="*/ 51 h 74"/>
                    <a:gd name="T30" fmla="*/ 85 w 85"/>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74"/>
                    <a:gd name="T50" fmla="*/ 85 w 85"/>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74">
                      <a:moveTo>
                        <a:pt x="85" y="37"/>
                      </a:moveTo>
                      <a:lnTo>
                        <a:pt x="81" y="23"/>
                      </a:lnTo>
                      <a:lnTo>
                        <a:pt x="72" y="11"/>
                      </a:lnTo>
                      <a:lnTo>
                        <a:pt x="58" y="3"/>
                      </a:lnTo>
                      <a:lnTo>
                        <a:pt x="43" y="0"/>
                      </a:lnTo>
                      <a:lnTo>
                        <a:pt x="27" y="3"/>
                      </a:lnTo>
                      <a:lnTo>
                        <a:pt x="13" y="11"/>
                      </a:lnTo>
                      <a:lnTo>
                        <a:pt x="4" y="23"/>
                      </a:lnTo>
                      <a:lnTo>
                        <a:pt x="0" y="37"/>
                      </a:lnTo>
                      <a:lnTo>
                        <a:pt x="4" y="51"/>
                      </a:lnTo>
                      <a:lnTo>
                        <a:pt x="13" y="61"/>
                      </a:lnTo>
                      <a:lnTo>
                        <a:pt x="43" y="74"/>
                      </a:lnTo>
                      <a:lnTo>
                        <a:pt x="58" y="70"/>
                      </a:lnTo>
                      <a:lnTo>
                        <a:pt x="72" y="61"/>
                      </a:lnTo>
                      <a:lnTo>
                        <a:pt x="81" y="51"/>
                      </a:lnTo>
                      <a:lnTo>
                        <a:pt x="85"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8" name="Freeform 112"/>
                <p:cNvSpPr>
                  <a:spLocks/>
                </p:cNvSpPr>
                <p:nvPr/>
              </p:nvSpPr>
              <p:spPr bwMode="auto">
                <a:xfrm>
                  <a:off x="3485" y="1301"/>
                  <a:ext cx="85" cy="74"/>
                </a:xfrm>
                <a:custGeom>
                  <a:avLst/>
                  <a:gdLst>
                    <a:gd name="T0" fmla="*/ 85 w 85"/>
                    <a:gd name="T1" fmla="*/ 37 h 74"/>
                    <a:gd name="T2" fmla="*/ 81 w 85"/>
                    <a:gd name="T3" fmla="*/ 23 h 74"/>
                    <a:gd name="T4" fmla="*/ 72 w 85"/>
                    <a:gd name="T5" fmla="*/ 11 h 74"/>
                    <a:gd name="T6" fmla="*/ 58 w 85"/>
                    <a:gd name="T7" fmla="*/ 3 h 74"/>
                    <a:gd name="T8" fmla="*/ 43 w 85"/>
                    <a:gd name="T9" fmla="*/ 0 h 74"/>
                    <a:gd name="T10" fmla="*/ 27 w 85"/>
                    <a:gd name="T11" fmla="*/ 3 h 74"/>
                    <a:gd name="T12" fmla="*/ 13 w 85"/>
                    <a:gd name="T13" fmla="*/ 11 h 74"/>
                    <a:gd name="T14" fmla="*/ 4 w 85"/>
                    <a:gd name="T15" fmla="*/ 23 h 74"/>
                    <a:gd name="T16" fmla="*/ 0 w 85"/>
                    <a:gd name="T17" fmla="*/ 37 h 74"/>
                    <a:gd name="T18" fmla="*/ 4 w 85"/>
                    <a:gd name="T19" fmla="*/ 51 h 74"/>
                    <a:gd name="T20" fmla="*/ 13 w 85"/>
                    <a:gd name="T21" fmla="*/ 61 h 74"/>
                    <a:gd name="T22" fmla="*/ 43 w 85"/>
                    <a:gd name="T23" fmla="*/ 74 h 74"/>
                    <a:gd name="T24" fmla="*/ 58 w 85"/>
                    <a:gd name="T25" fmla="*/ 70 h 74"/>
                    <a:gd name="T26" fmla="*/ 72 w 85"/>
                    <a:gd name="T27" fmla="*/ 61 h 74"/>
                    <a:gd name="T28" fmla="*/ 81 w 85"/>
                    <a:gd name="T29" fmla="*/ 51 h 74"/>
                    <a:gd name="T30" fmla="*/ 85 w 85"/>
                    <a:gd name="T31" fmla="*/ 3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74"/>
                    <a:gd name="T50" fmla="*/ 85 w 85"/>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74">
                      <a:moveTo>
                        <a:pt x="85" y="37"/>
                      </a:moveTo>
                      <a:lnTo>
                        <a:pt x="81" y="23"/>
                      </a:lnTo>
                      <a:lnTo>
                        <a:pt x="72" y="11"/>
                      </a:lnTo>
                      <a:lnTo>
                        <a:pt x="58" y="3"/>
                      </a:lnTo>
                      <a:lnTo>
                        <a:pt x="43" y="0"/>
                      </a:lnTo>
                      <a:lnTo>
                        <a:pt x="27" y="3"/>
                      </a:lnTo>
                      <a:lnTo>
                        <a:pt x="13" y="11"/>
                      </a:lnTo>
                      <a:lnTo>
                        <a:pt x="4" y="23"/>
                      </a:lnTo>
                      <a:lnTo>
                        <a:pt x="0" y="37"/>
                      </a:lnTo>
                      <a:lnTo>
                        <a:pt x="4" y="51"/>
                      </a:lnTo>
                      <a:lnTo>
                        <a:pt x="13" y="61"/>
                      </a:lnTo>
                      <a:lnTo>
                        <a:pt x="43" y="74"/>
                      </a:lnTo>
                      <a:lnTo>
                        <a:pt x="58" y="70"/>
                      </a:lnTo>
                      <a:lnTo>
                        <a:pt x="72" y="61"/>
                      </a:lnTo>
                      <a:lnTo>
                        <a:pt x="81" y="51"/>
                      </a:lnTo>
                      <a:lnTo>
                        <a:pt x="85" y="37"/>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39" name="Rectangle 113"/>
              <p:cNvSpPr>
                <a:spLocks noChangeArrowheads="1"/>
              </p:cNvSpPr>
              <p:nvPr/>
            </p:nvSpPr>
            <p:spPr bwMode="auto">
              <a:xfrm>
                <a:off x="4789043" y="3156823"/>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40" name="Group 114"/>
              <p:cNvGrpSpPr>
                <a:grpSpLocks/>
              </p:cNvGrpSpPr>
              <p:nvPr/>
            </p:nvGrpSpPr>
            <p:grpSpPr bwMode="auto">
              <a:xfrm>
                <a:off x="2534792" y="3088560"/>
                <a:ext cx="111125" cy="114300"/>
                <a:chOff x="1858" y="1596"/>
                <a:chExt cx="83" cy="72"/>
              </a:xfrm>
            </p:grpSpPr>
            <p:sp>
              <p:nvSpPr>
                <p:cNvPr id="195" name="Freeform 115"/>
                <p:cNvSpPr>
                  <a:spLocks/>
                </p:cNvSpPr>
                <p:nvPr/>
              </p:nvSpPr>
              <p:spPr bwMode="auto">
                <a:xfrm>
                  <a:off x="1858" y="1596"/>
                  <a:ext cx="83" cy="72"/>
                </a:xfrm>
                <a:custGeom>
                  <a:avLst/>
                  <a:gdLst>
                    <a:gd name="T0" fmla="*/ 83 w 83"/>
                    <a:gd name="T1" fmla="*/ 35 h 72"/>
                    <a:gd name="T2" fmla="*/ 80 w 83"/>
                    <a:gd name="T3" fmla="*/ 22 h 72"/>
                    <a:gd name="T4" fmla="*/ 70 w 83"/>
                    <a:gd name="T5" fmla="*/ 10 h 72"/>
                    <a:gd name="T6" fmla="*/ 57 w 83"/>
                    <a:gd name="T7" fmla="*/ 3 h 72"/>
                    <a:gd name="T8" fmla="*/ 41 w 83"/>
                    <a:gd name="T9" fmla="*/ 0 h 72"/>
                    <a:gd name="T10" fmla="*/ 26 w 83"/>
                    <a:gd name="T11" fmla="*/ 3 h 72"/>
                    <a:gd name="T12" fmla="*/ 12 w 83"/>
                    <a:gd name="T13" fmla="*/ 10 h 72"/>
                    <a:gd name="T14" fmla="*/ 3 w 83"/>
                    <a:gd name="T15" fmla="*/ 22 h 72"/>
                    <a:gd name="T16" fmla="*/ 0 w 83"/>
                    <a:gd name="T17" fmla="*/ 35 h 72"/>
                    <a:gd name="T18" fmla="*/ 3 w 83"/>
                    <a:gd name="T19" fmla="*/ 50 h 72"/>
                    <a:gd name="T20" fmla="*/ 12 w 83"/>
                    <a:gd name="T21" fmla="*/ 61 h 72"/>
                    <a:gd name="T22" fmla="*/ 41 w 83"/>
                    <a:gd name="T23" fmla="*/ 72 h 72"/>
                    <a:gd name="T24" fmla="*/ 57 w 83"/>
                    <a:gd name="T25" fmla="*/ 68 h 72"/>
                    <a:gd name="T26" fmla="*/ 70 w 83"/>
                    <a:gd name="T27" fmla="*/ 61 h 72"/>
                    <a:gd name="T28" fmla="*/ 80 w 83"/>
                    <a:gd name="T29" fmla="*/ 50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80" y="22"/>
                      </a:lnTo>
                      <a:lnTo>
                        <a:pt x="70" y="10"/>
                      </a:lnTo>
                      <a:lnTo>
                        <a:pt x="57" y="3"/>
                      </a:lnTo>
                      <a:lnTo>
                        <a:pt x="41" y="0"/>
                      </a:lnTo>
                      <a:lnTo>
                        <a:pt x="26" y="3"/>
                      </a:lnTo>
                      <a:lnTo>
                        <a:pt x="12" y="10"/>
                      </a:lnTo>
                      <a:lnTo>
                        <a:pt x="3" y="22"/>
                      </a:lnTo>
                      <a:lnTo>
                        <a:pt x="0" y="35"/>
                      </a:lnTo>
                      <a:lnTo>
                        <a:pt x="3" y="50"/>
                      </a:lnTo>
                      <a:lnTo>
                        <a:pt x="12" y="61"/>
                      </a:lnTo>
                      <a:lnTo>
                        <a:pt x="41" y="72"/>
                      </a:lnTo>
                      <a:lnTo>
                        <a:pt x="57" y="68"/>
                      </a:lnTo>
                      <a:lnTo>
                        <a:pt x="70" y="61"/>
                      </a:lnTo>
                      <a:lnTo>
                        <a:pt x="80" y="50"/>
                      </a:lnTo>
                      <a:lnTo>
                        <a:pt x="83" y="35"/>
                      </a:lnTo>
                      <a:close/>
                    </a:path>
                  </a:pathLst>
                </a:custGeom>
                <a:solidFill>
                  <a:srgbClr val="0000FF"/>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6" name="Freeform 116"/>
                <p:cNvSpPr>
                  <a:spLocks/>
                </p:cNvSpPr>
                <p:nvPr/>
              </p:nvSpPr>
              <p:spPr bwMode="auto">
                <a:xfrm>
                  <a:off x="1858" y="1596"/>
                  <a:ext cx="83" cy="72"/>
                </a:xfrm>
                <a:custGeom>
                  <a:avLst/>
                  <a:gdLst>
                    <a:gd name="T0" fmla="*/ 83 w 83"/>
                    <a:gd name="T1" fmla="*/ 35 h 72"/>
                    <a:gd name="T2" fmla="*/ 80 w 83"/>
                    <a:gd name="T3" fmla="*/ 22 h 72"/>
                    <a:gd name="T4" fmla="*/ 70 w 83"/>
                    <a:gd name="T5" fmla="*/ 10 h 72"/>
                    <a:gd name="T6" fmla="*/ 57 w 83"/>
                    <a:gd name="T7" fmla="*/ 3 h 72"/>
                    <a:gd name="T8" fmla="*/ 41 w 83"/>
                    <a:gd name="T9" fmla="*/ 0 h 72"/>
                    <a:gd name="T10" fmla="*/ 26 w 83"/>
                    <a:gd name="T11" fmla="*/ 3 h 72"/>
                    <a:gd name="T12" fmla="*/ 12 w 83"/>
                    <a:gd name="T13" fmla="*/ 10 h 72"/>
                    <a:gd name="T14" fmla="*/ 3 w 83"/>
                    <a:gd name="T15" fmla="*/ 22 h 72"/>
                    <a:gd name="T16" fmla="*/ 0 w 83"/>
                    <a:gd name="T17" fmla="*/ 35 h 72"/>
                    <a:gd name="T18" fmla="*/ 3 w 83"/>
                    <a:gd name="T19" fmla="*/ 50 h 72"/>
                    <a:gd name="T20" fmla="*/ 12 w 83"/>
                    <a:gd name="T21" fmla="*/ 61 h 72"/>
                    <a:gd name="T22" fmla="*/ 41 w 83"/>
                    <a:gd name="T23" fmla="*/ 72 h 72"/>
                    <a:gd name="T24" fmla="*/ 57 w 83"/>
                    <a:gd name="T25" fmla="*/ 68 h 72"/>
                    <a:gd name="T26" fmla="*/ 70 w 83"/>
                    <a:gd name="T27" fmla="*/ 61 h 72"/>
                    <a:gd name="T28" fmla="*/ 80 w 83"/>
                    <a:gd name="T29" fmla="*/ 50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80" y="22"/>
                      </a:lnTo>
                      <a:lnTo>
                        <a:pt x="70" y="10"/>
                      </a:lnTo>
                      <a:lnTo>
                        <a:pt x="57" y="3"/>
                      </a:lnTo>
                      <a:lnTo>
                        <a:pt x="41" y="0"/>
                      </a:lnTo>
                      <a:lnTo>
                        <a:pt x="26" y="3"/>
                      </a:lnTo>
                      <a:lnTo>
                        <a:pt x="12" y="10"/>
                      </a:lnTo>
                      <a:lnTo>
                        <a:pt x="3" y="22"/>
                      </a:lnTo>
                      <a:lnTo>
                        <a:pt x="0" y="35"/>
                      </a:lnTo>
                      <a:lnTo>
                        <a:pt x="3" y="50"/>
                      </a:lnTo>
                      <a:lnTo>
                        <a:pt x="12" y="61"/>
                      </a:lnTo>
                      <a:lnTo>
                        <a:pt x="41" y="72"/>
                      </a:lnTo>
                      <a:lnTo>
                        <a:pt x="57" y="68"/>
                      </a:lnTo>
                      <a:lnTo>
                        <a:pt x="70" y="61"/>
                      </a:lnTo>
                      <a:lnTo>
                        <a:pt x="80" y="50"/>
                      </a:lnTo>
                      <a:lnTo>
                        <a:pt x="83"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41" name="Group 117"/>
              <p:cNvGrpSpPr>
                <a:grpSpLocks/>
              </p:cNvGrpSpPr>
              <p:nvPr/>
            </p:nvGrpSpPr>
            <p:grpSpPr bwMode="auto">
              <a:xfrm>
                <a:off x="3192017" y="3088560"/>
                <a:ext cx="112713" cy="114300"/>
                <a:chOff x="2346" y="1596"/>
                <a:chExt cx="84" cy="72"/>
              </a:xfrm>
            </p:grpSpPr>
            <p:sp>
              <p:nvSpPr>
                <p:cNvPr id="193" name="Freeform 118"/>
                <p:cNvSpPr>
                  <a:spLocks/>
                </p:cNvSpPr>
                <p:nvPr/>
              </p:nvSpPr>
              <p:spPr bwMode="auto">
                <a:xfrm>
                  <a:off x="2346" y="1596"/>
                  <a:ext cx="84" cy="72"/>
                </a:xfrm>
                <a:custGeom>
                  <a:avLst/>
                  <a:gdLst>
                    <a:gd name="T0" fmla="*/ 84 w 84"/>
                    <a:gd name="T1" fmla="*/ 35 h 72"/>
                    <a:gd name="T2" fmla="*/ 81 w 84"/>
                    <a:gd name="T3" fmla="*/ 22 h 72"/>
                    <a:gd name="T4" fmla="*/ 72 w 84"/>
                    <a:gd name="T5" fmla="*/ 10 h 72"/>
                    <a:gd name="T6" fmla="*/ 58 w 84"/>
                    <a:gd name="T7" fmla="*/ 3 h 72"/>
                    <a:gd name="T8" fmla="*/ 42 w 84"/>
                    <a:gd name="T9" fmla="*/ 0 h 72"/>
                    <a:gd name="T10" fmla="*/ 27 w 84"/>
                    <a:gd name="T11" fmla="*/ 3 h 72"/>
                    <a:gd name="T12" fmla="*/ 13 w 84"/>
                    <a:gd name="T13" fmla="*/ 10 h 72"/>
                    <a:gd name="T14" fmla="*/ 4 w 84"/>
                    <a:gd name="T15" fmla="*/ 22 h 72"/>
                    <a:gd name="T16" fmla="*/ 0 w 84"/>
                    <a:gd name="T17" fmla="*/ 35 h 72"/>
                    <a:gd name="T18" fmla="*/ 4 w 84"/>
                    <a:gd name="T19" fmla="*/ 50 h 72"/>
                    <a:gd name="T20" fmla="*/ 13 w 84"/>
                    <a:gd name="T21" fmla="*/ 61 h 72"/>
                    <a:gd name="T22" fmla="*/ 42 w 84"/>
                    <a:gd name="T23" fmla="*/ 72 h 72"/>
                    <a:gd name="T24" fmla="*/ 58 w 84"/>
                    <a:gd name="T25" fmla="*/ 68 h 72"/>
                    <a:gd name="T26" fmla="*/ 72 w 84"/>
                    <a:gd name="T27" fmla="*/ 61 h 72"/>
                    <a:gd name="T28" fmla="*/ 81 w 84"/>
                    <a:gd name="T29" fmla="*/ 50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2"/>
                      </a:lnTo>
                      <a:lnTo>
                        <a:pt x="72" y="10"/>
                      </a:lnTo>
                      <a:lnTo>
                        <a:pt x="58" y="3"/>
                      </a:lnTo>
                      <a:lnTo>
                        <a:pt x="42" y="0"/>
                      </a:lnTo>
                      <a:lnTo>
                        <a:pt x="27" y="3"/>
                      </a:lnTo>
                      <a:lnTo>
                        <a:pt x="13" y="10"/>
                      </a:lnTo>
                      <a:lnTo>
                        <a:pt x="4" y="22"/>
                      </a:lnTo>
                      <a:lnTo>
                        <a:pt x="0" y="35"/>
                      </a:lnTo>
                      <a:lnTo>
                        <a:pt x="4" y="50"/>
                      </a:lnTo>
                      <a:lnTo>
                        <a:pt x="13" y="61"/>
                      </a:lnTo>
                      <a:lnTo>
                        <a:pt x="42" y="72"/>
                      </a:lnTo>
                      <a:lnTo>
                        <a:pt x="58" y="68"/>
                      </a:lnTo>
                      <a:lnTo>
                        <a:pt x="72" y="61"/>
                      </a:lnTo>
                      <a:lnTo>
                        <a:pt x="81" y="50"/>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4" name="Freeform 119"/>
                <p:cNvSpPr>
                  <a:spLocks/>
                </p:cNvSpPr>
                <p:nvPr/>
              </p:nvSpPr>
              <p:spPr bwMode="auto">
                <a:xfrm>
                  <a:off x="2346" y="1596"/>
                  <a:ext cx="84" cy="72"/>
                </a:xfrm>
                <a:custGeom>
                  <a:avLst/>
                  <a:gdLst>
                    <a:gd name="T0" fmla="*/ 84 w 84"/>
                    <a:gd name="T1" fmla="*/ 35 h 72"/>
                    <a:gd name="T2" fmla="*/ 81 w 84"/>
                    <a:gd name="T3" fmla="*/ 22 h 72"/>
                    <a:gd name="T4" fmla="*/ 72 w 84"/>
                    <a:gd name="T5" fmla="*/ 10 h 72"/>
                    <a:gd name="T6" fmla="*/ 58 w 84"/>
                    <a:gd name="T7" fmla="*/ 3 h 72"/>
                    <a:gd name="T8" fmla="*/ 42 w 84"/>
                    <a:gd name="T9" fmla="*/ 0 h 72"/>
                    <a:gd name="T10" fmla="*/ 27 w 84"/>
                    <a:gd name="T11" fmla="*/ 3 h 72"/>
                    <a:gd name="T12" fmla="*/ 13 w 84"/>
                    <a:gd name="T13" fmla="*/ 10 h 72"/>
                    <a:gd name="T14" fmla="*/ 4 w 84"/>
                    <a:gd name="T15" fmla="*/ 22 h 72"/>
                    <a:gd name="T16" fmla="*/ 0 w 84"/>
                    <a:gd name="T17" fmla="*/ 35 h 72"/>
                    <a:gd name="T18" fmla="*/ 4 w 84"/>
                    <a:gd name="T19" fmla="*/ 50 h 72"/>
                    <a:gd name="T20" fmla="*/ 13 w 84"/>
                    <a:gd name="T21" fmla="*/ 61 h 72"/>
                    <a:gd name="T22" fmla="*/ 42 w 84"/>
                    <a:gd name="T23" fmla="*/ 72 h 72"/>
                    <a:gd name="T24" fmla="*/ 58 w 84"/>
                    <a:gd name="T25" fmla="*/ 68 h 72"/>
                    <a:gd name="T26" fmla="*/ 72 w 84"/>
                    <a:gd name="T27" fmla="*/ 61 h 72"/>
                    <a:gd name="T28" fmla="*/ 81 w 84"/>
                    <a:gd name="T29" fmla="*/ 50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2"/>
                      </a:lnTo>
                      <a:lnTo>
                        <a:pt x="72" y="10"/>
                      </a:lnTo>
                      <a:lnTo>
                        <a:pt x="58" y="3"/>
                      </a:lnTo>
                      <a:lnTo>
                        <a:pt x="42" y="0"/>
                      </a:lnTo>
                      <a:lnTo>
                        <a:pt x="27" y="3"/>
                      </a:lnTo>
                      <a:lnTo>
                        <a:pt x="13" y="10"/>
                      </a:lnTo>
                      <a:lnTo>
                        <a:pt x="4" y="22"/>
                      </a:lnTo>
                      <a:lnTo>
                        <a:pt x="0" y="35"/>
                      </a:lnTo>
                      <a:lnTo>
                        <a:pt x="4" y="50"/>
                      </a:lnTo>
                      <a:lnTo>
                        <a:pt x="13" y="61"/>
                      </a:lnTo>
                      <a:lnTo>
                        <a:pt x="42" y="72"/>
                      </a:lnTo>
                      <a:lnTo>
                        <a:pt x="58" y="68"/>
                      </a:lnTo>
                      <a:lnTo>
                        <a:pt x="72" y="61"/>
                      </a:lnTo>
                      <a:lnTo>
                        <a:pt x="81" y="50"/>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42" name="Rectangle 120"/>
              <p:cNvSpPr>
                <a:spLocks noChangeArrowheads="1"/>
              </p:cNvSpPr>
              <p:nvPr/>
            </p:nvSpPr>
            <p:spPr bwMode="auto">
              <a:xfrm>
                <a:off x="2706242" y="2918697"/>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43" name="Rectangle 121"/>
              <p:cNvSpPr>
                <a:spLocks noChangeArrowheads="1"/>
              </p:cNvSpPr>
              <p:nvPr/>
            </p:nvSpPr>
            <p:spPr bwMode="auto">
              <a:xfrm>
                <a:off x="3050730" y="3052048"/>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44" name="Rectangle 122"/>
              <p:cNvSpPr>
                <a:spLocks noChangeArrowheads="1"/>
              </p:cNvSpPr>
              <p:nvPr/>
            </p:nvSpPr>
            <p:spPr bwMode="auto">
              <a:xfrm>
                <a:off x="3050730" y="30472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45" name="Rectangle 123"/>
              <p:cNvSpPr>
                <a:spLocks noChangeArrowheads="1"/>
              </p:cNvSpPr>
              <p:nvPr/>
            </p:nvSpPr>
            <p:spPr bwMode="auto">
              <a:xfrm>
                <a:off x="3080892" y="30472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46" name="Group 124"/>
              <p:cNvGrpSpPr>
                <a:grpSpLocks/>
              </p:cNvGrpSpPr>
              <p:nvPr/>
            </p:nvGrpSpPr>
            <p:grpSpPr bwMode="auto">
              <a:xfrm>
                <a:off x="1136204" y="3088560"/>
                <a:ext cx="111125" cy="114300"/>
                <a:chOff x="818" y="1596"/>
                <a:chExt cx="83" cy="72"/>
              </a:xfrm>
            </p:grpSpPr>
            <p:sp>
              <p:nvSpPr>
                <p:cNvPr id="191" name="Freeform 125"/>
                <p:cNvSpPr>
                  <a:spLocks/>
                </p:cNvSpPr>
                <p:nvPr/>
              </p:nvSpPr>
              <p:spPr bwMode="auto">
                <a:xfrm>
                  <a:off x="818" y="1596"/>
                  <a:ext cx="83" cy="72"/>
                </a:xfrm>
                <a:custGeom>
                  <a:avLst/>
                  <a:gdLst>
                    <a:gd name="T0" fmla="*/ 83 w 83"/>
                    <a:gd name="T1" fmla="*/ 35 h 72"/>
                    <a:gd name="T2" fmla="*/ 79 w 83"/>
                    <a:gd name="T3" fmla="*/ 22 h 72"/>
                    <a:gd name="T4" fmla="*/ 70 w 83"/>
                    <a:gd name="T5" fmla="*/ 10 h 72"/>
                    <a:gd name="T6" fmla="*/ 58 w 83"/>
                    <a:gd name="T7" fmla="*/ 3 h 72"/>
                    <a:gd name="T8" fmla="*/ 40 w 83"/>
                    <a:gd name="T9" fmla="*/ 0 h 72"/>
                    <a:gd name="T10" fmla="*/ 25 w 83"/>
                    <a:gd name="T11" fmla="*/ 3 h 72"/>
                    <a:gd name="T12" fmla="*/ 12 w 83"/>
                    <a:gd name="T13" fmla="*/ 10 h 72"/>
                    <a:gd name="T14" fmla="*/ 2 w 83"/>
                    <a:gd name="T15" fmla="*/ 22 h 72"/>
                    <a:gd name="T16" fmla="*/ 0 w 83"/>
                    <a:gd name="T17" fmla="*/ 35 h 72"/>
                    <a:gd name="T18" fmla="*/ 2 w 83"/>
                    <a:gd name="T19" fmla="*/ 50 h 72"/>
                    <a:gd name="T20" fmla="*/ 12 w 83"/>
                    <a:gd name="T21" fmla="*/ 61 h 72"/>
                    <a:gd name="T22" fmla="*/ 40 w 83"/>
                    <a:gd name="T23" fmla="*/ 72 h 72"/>
                    <a:gd name="T24" fmla="*/ 58 w 83"/>
                    <a:gd name="T25" fmla="*/ 68 h 72"/>
                    <a:gd name="T26" fmla="*/ 70 w 83"/>
                    <a:gd name="T27" fmla="*/ 61 h 72"/>
                    <a:gd name="T28" fmla="*/ 79 w 83"/>
                    <a:gd name="T29" fmla="*/ 50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2"/>
                      </a:lnTo>
                      <a:lnTo>
                        <a:pt x="70" y="10"/>
                      </a:lnTo>
                      <a:lnTo>
                        <a:pt x="58" y="3"/>
                      </a:lnTo>
                      <a:lnTo>
                        <a:pt x="40" y="0"/>
                      </a:lnTo>
                      <a:lnTo>
                        <a:pt x="25" y="3"/>
                      </a:lnTo>
                      <a:lnTo>
                        <a:pt x="12" y="10"/>
                      </a:lnTo>
                      <a:lnTo>
                        <a:pt x="2" y="22"/>
                      </a:lnTo>
                      <a:lnTo>
                        <a:pt x="0" y="35"/>
                      </a:lnTo>
                      <a:lnTo>
                        <a:pt x="2" y="50"/>
                      </a:lnTo>
                      <a:lnTo>
                        <a:pt x="12" y="61"/>
                      </a:lnTo>
                      <a:lnTo>
                        <a:pt x="40" y="72"/>
                      </a:lnTo>
                      <a:lnTo>
                        <a:pt x="58" y="68"/>
                      </a:lnTo>
                      <a:lnTo>
                        <a:pt x="70" y="61"/>
                      </a:lnTo>
                      <a:lnTo>
                        <a:pt x="79" y="50"/>
                      </a:lnTo>
                      <a:lnTo>
                        <a:pt x="83"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2" name="Freeform 126"/>
                <p:cNvSpPr>
                  <a:spLocks/>
                </p:cNvSpPr>
                <p:nvPr/>
              </p:nvSpPr>
              <p:spPr bwMode="auto">
                <a:xfrm>
                  <a:off x="818" y="1596"/>
                  <a:ext cx="83" cy="72"/>
                </a:xfrm>
                <a:custGeom>
                  <a:avLst/>
                  <a:gdLst>
                    <a:gd name="T0" fmla="*/ 83 w 83"/>
                    <a:gd name="T1" fmla="*/ 35 h 72"/>
                    <a:gd name="T2" fmla="*/ 79 w 83"/>
                    <a:gd name="T3" fmla="*/ 22 h 72"/>
                    <a:gd name="T4" fmla="*/ 70 w 83"/>
                    <a:gd name="T5" fmla="*/ 10 h 72"/>
                    <a:gd name="T6" fmla="*/ 58 w 83"/>
                    <a:gd name="T7" fmla="*/ 3 h 72"/>
                    <a:gd name="T8" fmla="*/ 40 w 83"/>
                    <a:gd name="T9" fmla="*/ 0 h 72"/>
                    <a:gd name="T10" fmla="*/ 25 w 83"/>
                    <a:gd name="T11" fmla="*/ 3 h 72"/>
                    <a:gd name="T12" fmla="*/ 12 w 83"/>
                    <a:gd name="T13" fmla="*/ 10 h 72"/>
                    <a:gd name="T14" fmla="*/ 2 w 83"/>
                    <a:gd name="T15" fmla="*/ 22 h 72"/>
                    <a:gd name="T16" fmla="*/ 0 w 83"/>
                    <a:gd name="T17" fmla="*/ 35 h 72"/>
                    <a:gd name="T18" fmla="*/ 2 w 83"/>
                    <a:gd name="T19" fmla="*/ 50 h 72"/>
                    <a:gd name="T20" fmla="*/ 12 w 83"/>
                    <a:gd name="T21" fmla="*/ 61 h 72"/>
                    <a:gd name="T22" fmla="*/ 40 w 83"/>
                    <a:gd name="T23" fmla="*/ 72 h 72"/>
                    <a:gd name="T24" fmla="*/ 58 w 83"/>
                    <a:gd name="T25" fmla="*/ 68 h 72"/>
                    <a:gd name="T26" fmla="*/ 70 w 83"/>
                    <a:gd name="T27" fmla="*/ 61 h 72"/>
                    <a:gd name="T28" fmla="*/ 79 w 83"/>
                    <a:gd name="T29" fmla="*/ 50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2"/>
                      </a:lnTo>
                      <a:lnTo>
                        <a:pt x="70" y="10"/>
                      </a:lnTo>
                      <a:lnTo>
                        <a:pt x="58" y="3"/>
                      </a:lnTo>
                      <a:lnTo>
                        <a:pt x="40" y="0"/>
                      </a:lnTo>
                      <a:lnTo>
                        <a:pt x="25" y="3"/>
                      </a:lnTo>
                      <a:lnTo>
                        <a:pt x="12" y="10"/>
                      </a:lnTo>
                      <a:lnTo>
                        <a:pt x="2" y="22"/>
                      </a:lnTo>
                      <a:lnTo>
                        <a:pt x="0" y="35"/>
                      </a:lnTo>
                      <a:lnTo>
                        <a:pt x="2" y="50"/>
                      </a:lnTo>
                      <a:lnTo>
                        <a:pt x="12" y="61"/>
                      </a:lnTo>
                      <a:lnTo>
                        <a:pt x="40" y="72"/>
                      </a:lnTo>
                      <a:lnTo>
                        <a:pt x="58" y="68"/>
                      </a:lnTo>
                      <a:lnTo>
                        <a:pt x="70" y="61"/>
                      </a:lnTo>
                      <a:lnTo>
                        <a:pt x="79" y="50"/>
                      </a:lnTo>
                      <a:lnTo>
                        <a:pt x="83"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47" name="Group 127"/>
              <p:cNvGrpSpPr>
                <a:grpSpLocks/>
              </p:cNvGrpSpPr>
              <p:nvPr/>
            </p:nvGrpSpPr>
            <p:grpSpPr bwMode="auto">
              <a:xfrm>
                <a:off x="1791841" y="3088560"/>
                <a:ext cx="112713" cy="114300"/>
                <a:chOff x="1305" y="1596"/>
                <a:chExt cx="84" cy="72"/>
              </a:xfrm>
            </p:grpSpPr>
            <p:sp>
              <p:nvSpPr>
                <p:cNvPr id="189" name="Freeform 128"/>
                <p:cNvSpPr>
                  <a:spLocks/>
                </p:cNvSpPr>
                <p:nvPr/>
              </p:nvSpPr>
              <p:spPr bwMode="auto">
                <a:xfrm>
                  <a:off x="1305" y="1596"/>
                  <a:ext cx="84" cy="72"/>
                </a:xfrm>
                <a:custGeom>
                  <a:avLst/>
                  <a:gdLst>
                    <a:gd name="T0" fmla="*/ 84 w 84"/>
                    <a:gd name="T1" fmla="*/ 35 h 72"/>
                    <a:gd name="T2" fmla="*/ 81 w 84"/>
                    <a:gd name="T3" fmla="*/ 22 h 72"/>
                    <a:gd name="T4" fmla="*/ 72 w 84"/>
                    <a:gd name="T5" fmla="*/ 10 h 72"/>
                    <a:gd name="T6" fmla="*/ 58 w 84"/>
                    <a:gd name="T7" fmla="*/ 3 h 72"/>
                    <a:gd name="T8" fmla="*/ 42 w 84"/>
                    <a:gd name="T9" fmla="*/ 0 h 72"/>
                    <a:gd name="T10" fmla="*/ 26 w 84"/>
                    <a:gd name="T11" fmla="*/ 3 h 72"/>
                    <a:gd name="T12" fmla="*/ 13 w 84"/>
                    <a:gd name="T13" fmla="*/ 10 h 72"/>
                    <a:gd name="T14" fmla="*/ 4 w 84"/>
                    <a:gd name="T15" fmla="*/ 22 h 72"/>
                    <a:gd name="T16" fmla="*/ 0 w 84"/>
                    <a:gd name="T17" fmla="*/ 35 h 72"/>
                    <a:gd name="T18" fmla="*/ 4 w 84"/>
                    <a:gd name="T19" fmla="*/ 50 h 72"/>
                    <a:gd name="T20" fmla="*/ 13 w 84"/>
                    <a:gd name="T21" fmla="*/ 61 h 72"/>
                    <a:gd name="T22" fmla="*/ 42 w 84"/>
                    <a:gd name="T23" fmla="*/ 72 h 72"/>
                    <a:gd name="T24" fmla="*/ 58 w 84"/>
                    <a:gd name="T25" fmla="*/ 68 h 72"/>
                    <a:gd name="T26" fmla="*/ 72 w 84"/>
                    <a:gd name="T27" fmla="*/ 61 h 72"/>
                    <a:gd name="T28" fmla="*/ 81 w 84"/>
                    <a:gd name="T29" fmla="*/ 50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2"/>
                      </a:lnTo>
                      <a:lnTo>
                        <a:pt x="72" y="10"/>
                      </a:lnTo>
                      <a:lnTo>
                        <a:pt x="58" y="3"/>
                      </a:lnTo>
                      <a:lnTo>
                        <a:pt x="42" y="0"/>
                      </a:lnTo>
                      <a:lnTo>
                        <a:pt x="26" y="3"/>
                      </a:lnTo>
                      <a:lnTo>
                        <a:pt x="13" y="10"/>
                      </a:lnTo>
                      <a:lnTo>
                        <a:pt x="4" y="22"/>
                      </a:lnTo>
                      <a:lnTo>
                        <a:pt x="0" y="35"/>
                      </a:lnTo>
                      <a:lnTo>
                        <a:pt x="4" y="50"/>
                      </a:lnTo>
                      <a:lnTo>
                        <a:pt x="13" y="61"/>
                      </a:lnTo>
                      <a:lnTo>
                        <a:pt x="42" y="72"/>
                      </a:lnTo>
                      <a:lnTo>
                        <a:pt x="58" y="68"/>
                      </a:lnTo>
                      <a:lnTo>
                        <a:pt x="72" y="61"/>
                      </a:lnTo>
                      <a:lnTo>
                        <a:pt x="81" y="50"/>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90" name="Freeform 129"/>
                <p:cNvSpPr>
                  <a:spLocks/>
                </p:cNvSpPr>
                <p:nvPr/>
              </p:nvSpPr>
              <p:spPr bwMode="auto">
                <a:xfrm>
                  <a:off x="1305" y="1596"/>
                  <a:ext cx="84" cy="72"/>
                </a:xfrm>
                <a:custGeom>
                  <a:avLst/>
                  <a:gdLst>
                    <a:gd name="T0" fmla="*/ 84 w 84"/>
                    <a:gd name="T1" fmla="*/ 35 h 72"/>
                    <a:gd name="T2" fmla="*/ 81 w 84"/>
                    <a:gd name="T3" fmla="*/ 22 h 72"/>
                    <a:gd name="T4" fmla="*/ 72 w 84"/>
                    <a:gd name="T5" fmla="*/ 10 h 72"/>
                    <a:gd name="T6" fmla="*/ 58 w 84"/>
                    <a:gd name="T7" fmla="*/ 3 h 72"/>
                    <a:gd name="T8" fmla="*/ 42 w 84"/>
                    <a:gd name="T9" fmla="*/ 0 h 72"/>
                    <a:gd name="T10" fmla="*/ 26 w 84"/>
                    <a:gd name="T11" fmla="*/ 3 h 72"/>
                    <a:gd name="T12" fmla="*/ 13 w 84"/>
                    <a:gd name="T13" fmla="*/ 10 h 72"/>
                    <a:gd name="T14" fmla="*/ 4 w 84"/>
                    <a:gd name="T15" fmla="*/ 22 h 72"/>
                    <a:gd name="T16" fmla="*/ 0 w 84"/>
                    <a:gd name="T17" fmla="*/ 35 h 72"/>
                    <a:gd name="T18" fmla="*/ 4 w 84"/>
                    <a:gd name="T19" fmla="*/ 50 h 72"/>
                    <a:gd name="T20" fmla="*/ 13 w 84"/>
                    <a:gd name="T21" fmla="*/ 61 h 72"/>
                    <a:gd name="T22" fmla="*/ 42 w 84"/>
                    <a:gd name="T23" fmla="*/ 72 h 72"/>
                    <a:gd name="T24" fmla="*/ 58 w 84"/>
                    <a:gd name="T25" fmla="*/ 68 h 72"/>
                    <a:gd name="T26" fmla="*/ 72 w 84"/>
                    <a:gd name="T27" fmla="*/ 61 h 72"/>
                    <a:gd name="T28" fmla="*/ 81 w 84"/>
                    <a:gd name="T29" fmla="*/ 50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2"/>
                      </a:lnTo>
                      <a:lnTo>
                        <a:pt x="72" y="10"/>
                      </a:lnTo>
                      <a:lnTo>
                        <a:pt x="58" y="3"/>
                      </a:lnTo>
                      <a:lnTo>
                        <a:pt x="42" y="0"/>
                      </a:lnTo>
                      <a:lnTo>
                        <a:pt x="26" y="3"/>
                      </a:lnTo>
                      <a:lnTo>
                        <a:pt x="13" y="10"/>
                      </a:lnTo>
                      <a:lnTo>
                        <a:pt x="4" y="22"/>
                      </a:lnTo>
                      <a:lnTo>
                        <a:pt x="0" y="35"/>
                      </a:lnTo>
                      <a:lnTo>
                        <a:pt x="4" y="50"/>
                      </a:lnTo>
                      <a:lnTo>
                        <a:pt x="13" y="61"/>
                      </a:lnTo>
                      <a:lnTo>
                        <a:pt x="42" y="72"/>
                      </a:lnTo>
                      <a:lnTo>
                        <a:pt x="58" y="68"/>
                      </a:lnTo>
                      <a:lnTo>
                        <a:pt x="72" y="61"/>
                      </a:lnTo>
                      <a:lnTo>
                        <a:pt x="81" y="50"/>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48" name="Rectangle 130"/>
              <p:cNvSpPr>
                <a:spLocks noChangeArrowheads="1"/>
              </p:cNvSpPr>
              <p:nvPr/>
            </p:nvSpPr>
            <p:spPr bwMode="auto">
              <a:xfrm>
                <a:off x="1337816" y="2918697"/>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49" name="Rectangle 131"/>
              <p:cNvSpPr>
                <a:spLocks noChangeArrowheads="1"/>
              </p:cNvSpPr>
              <p:nvPr/>
            </p:nvSpPr>
            <p:spPr bwMode="auto">
              <a:xfrm>
                <a:off x="1679129" y="3052048"/>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50" name="Rectangle 132"/>
              <p:cNvSpPr>
                <a:spLocks noChangeArrowheads="1"/>
              </p:cNvSpPr>
              <p:nvPr/>
            </p:nvSpPr>
            <p:spPr bwMode="auto">
              <a:xfrm>
                <a:off x="1679129" y="30472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51" name="Rectangle 133"/>
              <p:cNvSpPr>
                <a:spLocks noChangeArrowheads="1"/>
              </p:cNvSpPr>
              <p:nvPr/>
            </p:nvSpPr>
            <p:spPr bwMode="auto">
              <a:xfrm>
                <a:off x="1709291" y="30472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52" name="Group 134"/>
              <p:cNvGrpSpPr>
                <a:grpSpLocks/>
              </p:cNvGrpSpPr>
              <p:nvPr/>
            </p:nvGrpSpPr>
            <p:grpSpPr bwMode="auto">
              <a:xfrm>
                <a:off x="5141468" y="3110785"/>
                <a:ext cx="112713" cy="112713"/>
                <a:chOff x="3798" y="1610"/>
                <a:chExt cx="82" cy="71"/>
              </a:xfrm>
            </p:grpSpPr>
            <p:sp>
              <p:nvSpPr>
                <p:cNvPr id="187" name="Freeform 135"/>
                <p:cNvSpPr>
                  <a:spLocks/>
                </p:cNvSpPr>
                <p:nvPr/>
              </p:nvSpPr>
              <p:spPr bwMode="auto">
                <a:xfrm>
                  <a:off x="3798" y="1610"/>
                  <a:ext cx="82" cy="71"/>
                </a:xfrm>
                <a:custGeom>
                  <a:avLst/>
                  <a:gdLst>
                    <a:gd name="T0" fmla="*/ 82 w 82"/>
                    <a:gd name="T1" fmla="*/ 36 h 71"/>
                    <a:gd name="T2" fmla="*/ 79 w 82"/>
                    <a:gd name="T3" fmla="*/ 21 h 71"/>
                    <a:gd name="T4" fmla="*/ 70 w 82"/>
                    <a:gd name="T5" fmla="*/ 10 h 71"/>
                    <a:gd name="T6" fmla="*/ 56 w 82"/>
                    <a:gd name="T7" fmla="*/ 1 h 71"/>
                    <a:gd name="T8" fmla="*/ 40 w 82"/>
                    <a:gd name="T9" fmla="*/ 0 h 71"/>
                    <a:gd name="T10" fmla="*/ 24 w 82"/>
                    <a:gd name="T11" fmla="*/ 1 h 71"/>
                    <a:gd name="T12" fmla="*/ 10 w 82"/>
                    <a:gd name="T13" fmla="*/ 10 h 71"/>
                    <a:gd name="T14" fmla="*/ 3 w 82"/>
                    <a:gd name="T15" fmla="*/ 21 h 71"/>
                    <a:gd name="T16" fmla="*/ 0 w 82"/>
                    <a:gd name="T17" fmla="*/ 36 h 71"/>
                    <a:gd name="T18" fmla="*/ 3 w 82"/>
                    <a:gd name="T19" fmla="*/ 49 h 71"/>
                    <a:gd name="T20" fmla="*/ 10 w 82"/>
                    <a:gd name="T21" fmla="*/ 61 h 71"/>
                    <a:gd name="T22" fmla="*/ 40 w 82"/>
                    <a:gd name="T23" fmla="*/ 71 h 71"/>
                    <a:gd name="T24" fmla="*/ 56 w 82"/>
                    <a:gd name="T25" fmla="*/ 68 h 71"/>
                    <a:gd name="T26" fmla="*/ 70 w 82"/>
                    <a:gd name="T27" fmla="*/ 61 h 71"/>
                    <a:gd name="T28" fmla="*/ 79 w 82"/>
                    <a:gd name="T29" fmla="*/ 49 h 71"/>
                    <a:gd name="T30" fmla="*/ 82 w 82"/>
                    <a:gd name="T31" fmla="*/ 36 h 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1"/>
                    <a:gd name="T50" fmla="*/ 82 w 82"/>
                    <a:gd name="T51" fmla="*/ 71 h 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1">
                      <a:moveTo>
                        <a:pt x="82" y="36"/>
                      </a:moveTo>
                      <a:lnTo>
                        <a:pt x="79" y="21"/>
                      </a:lnTo>
                      <a:lnTo>
                        <a:pt x="70" y="10"/>
                      </a:lnTo>
                      <a:lnTo>
                        <a:pt x="56" y="1"/>
                      </a:lnTo>
                      <a:lnTo>
                        <a:pt x="40" y="0"/>
                      </a:lnTo>
                      <a:lnTo>
                        <a:pt x="24" y="1"/>
                      </a:lnTo>
                      <a:lnTo>
                        <a:pt x="10" y="10"/>
                      </a:lnTo>
                      <a:lnTo>
                        <a:pt x="3" y="21"/>
                      </a:lnTo>
                      <a:lnTo>
                        <a:pt x="0" y="36"/>
                      </a:lnTo>
                      <a:lnTo>
                        <a:pt x="3" y="49"/>
                      </a:lnTo>
                      <a:lnTo>
                        <a:pt x="10" y="61"/>
                      </a:lnTo>
                      <a:lnTo>
                        <a:pt x="40" y="71"/>
                      </a:lnTo>
                      <a:lnTo>
                        <a:pt x="56" y="68"/>
                      </a:lnTo>
                      <a:lnTo>
                        <a:pt x="70" y="61"/>
                      </a:lnTo>
                      <a:lnTo>
                        <a:pt x="79" y="49"/>
                      </a:lnTo>
                      <a:lnTo>
                        <a:pt x="82" y="36"/>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8" name="Freeform 136"/>
                <p:cNvSpPr>
                  <a:spLocks/>
                </p:cNvSpPr>
                <p:nvPr/>
              </p:nvSpPr>
              <p:spPr bwMode="auto">
                <a:xfrm>
                  <a:off x="3798" y="1610"/>
                  <a:ext cx="82" cy="71"/>
                </a:xfrm>
                <a:custGeom>
                  <a:avLst/>
                  <a:gdLst>
                    <a:gd name="T0" fmla="*/ 82 w 82"/>
                    <a:gd name="T1" fmla="*/ 36 h 71"/>
                    <a:gd name="T2" fmla="*/ 79 w 82"/>
                    <a:gd name="T3" fmla="*/ 21 h 71"/>
                    <a:gd name="T4" fmla="*/ 70 w 82"/>
                    <a:gd name="T5" fmla="*/ 10 h 71"/>
                    <a:gd name="T6" fmla="*/ 56 w 82"/>
                    <a:gd name="T7" fmla="*/ 1 h 71"/>
                    <a:gd name="T8" fmla="*/ 40 w 82"/>
                    <a:gd name="T9" fmla="*/ 0 h 71"/>
                    <a:gd name="T10" fmla="*/ 24 w 82"/>
                    <a:gd name="T11" fmla="*/ 1 h 71"/>
                    <a:gd name="T12" fmla="*/ 10 w 82"/>
                    <a:gd name="T13" fmla="*/ 10 h 71"/>
                    <a:gd name="T14" fmla="*/ 3 w 82"/>
                    <a:gd name="T15" fmla="*/ 21 h 71"/>
                    <a:gd name="T16" fmla="*/ 0 w 82"/>
                    <a:gd name="T17" fmla="*/ 36 h 71"/>
                    <a:gd name="T18" fmla="*/ 3 w 82"/>
                    <a:gd name="T19" fmla="*/ 49 h 71"/>
                    <a:gd name="T20" fmla="*/ 10 w 82"/>
                    <a:gd name="T21" fmla="*/ 61 h 71"/>
                    <a:gd name="T22" fmla="*/ 40 w 82"/>
                    <a:gd name="T23" fmla="*/ 71 h 71"/>
                    <a:gd name="T24" fmla="*/ 56 w 82"/>
                    <a:gd name="T25" fmla="*/ 68 h 71"/>
                    <a:gd name="T26" fmla="*/ 70 w 82"/>
                    <a:gd name="T27" fmla="*/ 61 h 71"/>
                    <a:gd name="T28" fmla="*/ 79 w 82"/>
                    <a:gd name="T29" fmla="*/ 49 h 71"/>
                    <a:gd name="T30" fmla="*/ 82 w 82"/>
                    <a:gd name="T31" fmla="*/ 36 h 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1"/>
                    <a:gd name="T50" fmla="*/ 82 w 82"/>
                    <a:gd name="T51" fmla="*/ 71 h 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1">
                      <a:moveTo>
                        <a:pt x="82" y="36"/>
                      </a:moveTo>
                      <a:lnTo>
                        <a:pt x="79" y="21"/>
                      </a:lnTo>
                      <a:lnTo>
                        <a:pt x="70" y="10"/>
                      </a:lnTo>
                      <a:lnTo>
                        <a:pt x="56" y="1"/>
                      </a:lnTo>
                      <a:lnTo>
                        <a:pt x="40" y="0"/>
                      </a:lnTo>
                      <a:lnTo>
                        <a:pt x="24" y="1"/>
                      </a:lnTo>
                      <a:lnTo>
                        <a:pt x="10" y="10"/>
                      </a:lnTo>
                      <a:lnTo>
                        <a:pt x="3" y="21"/>
                      </a:lnTo>
                      <a:lnTo>
                        <a:pt x="0" y="36"/>
                      </a:lnTo>
                      <a:lnTo>
                        <a:pt x="3" y="49"/>
                      </a:lnTo>
                      <a:lnTo>
                        <a:pt x="10" y="61"/>
                      </a:lnTo>
                      <a:lnTo>
                        <a:pt x="40" y="71"/>
                      </a:lnTo>
                      <a:lnTo>
                        <a:pt x="56" y="68"/>
                      </a:lnTo>
                      <a:lnTo>
                        <a:pt x="70" y="61"/>
                      </a:lnTo>
                      <a:lnTo>
                        <a:pt x="79" y="49"/>
                      </a:lnTo>
                      <a:lnTo>
                        <a:pt x="82" y="36"/>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53" name="Group 137"/>
              <p:cNvGrpSpPr>
                <a:grpSpLocks/>
              </p:cNvGrpSpPr>
              <p:nvPr/>
            </p:nvGrpSpPr>
            <p:grpSpPr bwMode="auto">
              <a:xfrm>
                <a:off x="5797106" y="3110785"/>
                <a:ext cx="112713" cy="112713"/>
                <a:chOff x="4285" y="1610"/>
                <a:chExt cx="84" cy="71"/>
              </a:xfrm>
            </p:grpSpPr>
            <p:sp>
              <p:nvSpPr>
                <p:cNvPr id="185" name="Freeform 138"/>
                <p:cNvSpPr>
                  <a:spLocks/>
                </p:cNvSpPr>
                <p:nvPr/>
              </p:nvSpPr>
              <p:spPr bwMode="auto">
                <a:xfrm>
                  <a:off x="4285" y="1610"/>
                  <a:ext cx="84" cy="71"/>
                </a:xfrm>
                <a:custGeom>
                  <a:avLst/>
                  <a:gdLst>
                    <a:gd name="T0" fmla="*/ 84 w 84"/>
                    <a:gd name="T1" fmla="*/ 36 h 71"/>
                    <a:gd name="T2" fmla="*/ 80 w 84"/>
                    <a:gd name="T3" fmla="*/ 21 h 71"/>
                    <a:gd name="T4" fmla="*/ 70 w 84"/>
                    <a:gd name="T5" fmla="*/ 10 h 71"/>
                    <a:gd name="T6" fmla="*/ 58 w 84"/>
                    <a:gd name="T7" fmla="*/ 1 h 71"/>
                    <a:gd name="T8" fmla="*/ 42 w 84"/>
                    <a:gd name="T9" fmla="*/ 0 h 71"/>
                    <a:gd name="T10" fmla="*/ 26 w 84"/>
                    <a:gd name="T11" fmla="*/ 1 h 71"/>
                    <a:gd name="T12" fmla="*/ 12 w 84"/>
                    <a:gd name="T13" fmla="*/ 10 h 71"/>
                    <a:gd name="T14" fmla="*/ 3 w 84"/>
                    <a:gd name="T15" fmla="*/ 21 h 71"/>
                    <a:gd name="T16" fmla="*/ 0 w 84"/>
                    <a:gd name="T17" fmla="*/ 36 h 71"/>
                    <a:gd name="T18" fmla="*/ 3 w 84"/>
                    <a:gd name="T19" fmla="*/ 49 h 71"/>
                    <a:gd name="T20" fmla="*/ 12 w 84"/>
                    <a:gd name="T21" fmla="*/ 61 h 71"/>
                    <a:gd name="T22" fmla="*/ 42 w 84"/>
                    <a:gd name="T23" fmla="*/ 71 h 71"/>
                    <a:gd name="T24" fmla="*/ 58 w 84"/>
                    <a:gd name="T25" fmla="*/ 68 h 71"/>
                    <a:gd name="T26" fmla="*/ 70 w 84"/>
                    <a:gd name="T27" fmla="*/ 61 h 71"/>
                    <a:gd name="T28" fmla="*/ 80 w 84"/>
                    <a:gd name="T29" fmla="*/ 49 h 71"/>
                    <a:gd name="T30" fmla="*/ 84 w 84"/>
                    <a:gd name="T31" fmla="*/ 36 h 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1"/>
                    <a:gd name="T50" fmla="*/ 84 w 84"/>
                    <a:gd name="T51" fmla="*/ 71 h 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1">
                      <a:moveTo>
                        <a:pt x="84" y="36"/>
                      </a:moveTo>
                      <a:lnTo>
                        <a:pt x="80" y="21"/>
                      </a:lnTo>
                      <a:lnTo>
                        <a:pt x="70" y="10"/>
                      </a:lnTo>
                      <a:lnTo>
                        <a:pt x="58" y="1"/>
                      </a:lnTo>
                      <a:lnTo>
                        <a:pt x="42" y="0"/>
                      </a:lnTo>
                      <a:lnTo>
                        <a:pt x="26" y="1"/>
                      </a:lnTo>
                      <a:lnTo>
                        <a:pt x="12" y="10"/>
                      </a:lnTo>
                      <a:lnTo>
                        <a:pt x="3" y="21"/>
                      </a:lnTo>
                      <a:lnTo>
                        <a:pt x="0" y="36"/>
                      </a:lnTo>
                      <a:lnTo>
                        <a:pt x="3" y="49"/>
                      </a:lnTo>
                      <a:lnTo>
                        <a:pt x="12" y="61"/>
                      </a:lnTo>
                      <a:lnTo>
                        <a:pt x="42" y="71"/>
                      </a:lnTo>
                      <a:lnTo>
                        <a:pt x="58" y="68"/>
                      </a:lnTo>
                      <a:lnTo>
                        <a:pt x="70" y="61"/>
                      </a:lnTo>
                      <a:lnTo>
                        <a:pt x="80" y="49"/>
                      </a:lnTo>
                      <a:lnTo>
                        <a:pt x="84" y="36"/>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6" name="Freeform 139"/>
                <p:cNvSpPr>
                  <a:spLocks/>
                </p:cNvSpPr>
                <p:nvPr/>
              </p:nvSpPr>
              <p:spPr bwMode="auto">
                <a:xfrm>
                  <a:off x="4285" y="1610"/>
                  <a:ext cx="84" cy="71"/>
                </a:xfrm>
                <a:custGeom>
                  <a:avLst/>
                  <a:gdLst>
                    <a:gd name="T0" fmla="*/ 84 w 84"/>
                    <a:gd name="T1" fmla="*/ 36 h 71"/>
                    <a:gd name="T2" fmla="*/ 80 w 84"/>
                    <a:gd name="T3" fmla="*/ 21 h 71"/>
                    <a:gd name="T4" fmla="*/ 70 w 84"/>
                    <a:gd name="T5" fmla="*/ 10 h 71"/>
                    <a:gd name="T6" fmla="*/ 58 w 84"/>
                    <a:gd name="T7" fmla="*/ 1 h 71"/>
                    <a:gd name="T8" fmla="*/ 42 w 84"/>
                    <a:gd name="T9" fmla="*/ 0 h 71"/>
                    <a:gd name="T10" fmla="*/ 26 w 84"/>
                    <a:gd name="T11" fmla="*/ 1 h 71"/>
                    <a:gd name="T12" fmla="*/ 12 w 84"/>
                    <a:gd name="T13" fmla="*/ 10 h 71"/>
                    <a:gd name="T14" fmla="*/ 3 w 84"/>
                    <a:gd name="T15" fmla="*/ 21 h 71"/>
                    <a:gd name="T16" fmla="*/ 0 w 84"/>
                    <a:gd name="T17" fmla="*/ 36 h 71"/>
                    <a:gd name="T18" fmla="*/ 3 w 84"/>
                    <a:gd name="T19" fmla="*/ 49 h 71"/>
                    <a:gd name="T20" fmla="*/ 12 w 84"/>
                    <a:gd name="T21" fmla="*/ 61 h 71"/>
                    <a:gd name="T22" fmla="*/ 42 w 84"/>
                    <a:gd name="T23" fmla="*/ 71 h 71"/>
                    <a:gd name="T24" fmla="*/ 58 w 84"/>
                    <a:gd name="T25" fmla="*/ 68 h 71"/>
                    <a:gd name="T26" fmla="*/ 70 w 84"/>
                    <a:gd name="T27" fmla="*/ 61 h 71"/>
                    <a:gd name="T28" fmla="*/ 80 w 84"/>
                    <a:gd name="T29" fmla="*/ 49 h 71"/>
                    <a:gd name="T30" fmla="*/ 84 w 84"/>
                    <a:gd name="T31" fmla="*/ 36 h 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1"/>
                    <a:gd name="T50" fmla="*/ 84 w 84"/>
                    <a:gd name="T51" fmla="*/ 71 h 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1">
                      <a:moveTo>
                        <a:pt x="84" y="36"/>
                      </a:moveTo>
                      <a:lnTo>
                        <a:pt x="80" y="21"/>
                      </a:lnTo>
                      <a:lnTo>
                        <a:pt x="70" y="10"/>
                      </a:lnTo>
                      <a:lnTo>
                        <a:pt x="58" y="1"/>
                      </a:lnTo>
                      <a:lnTo>
                        <a:pt x="42" y="0"/>
                      </a:lnTo>
                      <a:lnTo>
                        <a:pt x="26" y="1"/>
                      </a:lnTo>
                      <a:lnTo>
                        <a:pt x="12" y="10"/>
                      </a:lnTo>
                      <a:lnTo>
                        <a:pt x="3" y="21"/>
                      </a:lnTo>
                      <a:lnTo>
                        <a:pt x="0" y="36"/>
                      </a:lnTo>
                      <a:lnTo>
                        <a:pt x="3" y="49"/>
                      </a:lnTo>
                      <a:lnTo>
                        <a:pt x="12" y="61"/>
                      </a:lnTo>
                      <a:lnTo>
                        <a:pt x="42" y="71"/>
                      </a:lnTo>
                      <a:lnTo>
                        <a:pt x="58" y="68"/>
                      </a:lnTo>
                      <a:lnTo>
                        <a:pt x="70" y="61"/>
                      </a:lnTo>
                      <a:lnTo>
                        <a:pt x="80" y="49"/>
                      </a:lnTo>
                      <a:lnTo>
                        <a:pt x="84" y="36"/>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54" name="Rectangle 140"/>
              <p:cNvSpPr>
                <a:spLocks noChangeArrowheads="1"/>
              </p:cNvSpPr>
              <p:nvPr/>
            </p:nvSpPr>
            <p:spPr bwMode="auto">
              <a:xfrm>
                <a:off x="4217543" y="2435037"/>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55" name="Rectangle 141"/>
              <p:cNvSpPr>
                <a:spLocks noChangeArrowheads="1"/>
              </p:cNvSpPr>
              <p:nvPr/>
            </p:nvSpPr>
            <p:spPr bwMode="auto">
              <a:xfrm>
                <a:off x="4558856" y="2547222"/>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56" name="Rectangle 142"/>
              <p:cNvSpPr>
                <a:spLocks noChangeArrowheads="1"/>
              </p:cNvSpPr>
              <p:nvPr/>
            </p:nvSpPr>
            <p:spPr bwMode="auto">
              <a:xfrm>
                <a:off x="4558856" y="254245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57" name="Group 143"/>
              <p:cNvGrpSpPr>
                <a:grpSpLocks/>
              </p:cNvGrpSpPr>
              <p:nvPr/>
            </p:nvGrpSpPr>
            <p:grpSpPr bwMode="auto">
              <a:xfrm>
                <a:off x="3909568" y="3104435"/>
                <a:ext cx="109538" cy="114300"/>
                <a:chOff x="2881" y="1606"/>
                <a:chExt cx="82" cy="72"/>
              </a:xfrm>
            </p:grpSpPr>
            <p:sp>
              <p:nvSpPr>
                <p:cNvPr id="183" name="Freeform 144"/>
                <p:cNvSpPr>
                  <a:spLocks/>
                </p:cNvSpPr>
                <p:nvPr/>
              </p:nvSpPr>
              <p:spPr bwMode="auto">
                <a:xfrm>
                  <a:off x="2881" y="1606"/>
                  <a:ext cx="82" cy="72"/>
                </a:xfrm>
                <a:custGeom>
                  <a:avLst/>
                  <a:gdLst>
                    <a:gd name="T0" fmla="*/ 82 w 82"/>
                    <a:gd name="T1" fmla="*/ 37 h 72"/>
                    <a:gd name="T2" fmla="*/ 79 w 82"/>
                    <a:gd name="T3" fmla="*/ 21 h 72"/>
                    <a:gd name="T4" fmla="*/ 70 w 82"/>
                    <a:gd name="T5" fmla="*/ 11 h 72"/>
                    <a:gd name="T6" fmla="*/ 58 w 82"/>
                    <a:gd name="T7" fmla="*/ 2 h 72"/>
                    <a:gd name="T8" fmla="*/ 40 w 82"/>
                    <a:gd name="T9" fmla="*/ 0 h 72"/>
                    <a:gd name="T10" fmla="*/ 26 w 82"/>
                    <a:gd name="T11" fmla="*/ 2 h 72"/>
                    <a:gd name="T12" fmla="*/ 12 w 82"/>
                    <a:gd name="T13" fmla="*/ 11 h 72"/>
                    <a:gd name="T14" fmla="*/ 2 w 82"/>
                    <a:gd name="T15" fmla="*/ 21 h 72"/>
                    <a:gd name="T16" fmla="*/ 0 w 82"/>
                    <a:gd name="T17" fmla="*/ 37 h 72"/>
                    <a:gd name="T18" fmla="*/ 2 w 82"/>
                    <a:gd name="T19" fmla="*/ 49 h 72"/>
                    <a:gd name="T20" fmla="*/ 12 w 82"/>
                    <a:gd name="T21" fmla="*/ 60 h 72"/>
                    <a:gd name="T22" fmla="*/ 40 w 82"/>
                    <a:gd name="T23" fmla="*/ 72 h 72"/>
                    <a:gd name="T24" fmla="*/ 58 w 82"/>
                    <a:gd name="T25" fmla="*/ 69 h 72"/>
                    <a:gd name="T26" fmla="*/ 70 w 82"/>
                    <a:gd name="T27" fmla="*/ 60 h 72"/>
                    <a:gd name="T28" fmla="*/ 79 w 82"/>
                    <a:gd name="T29" fmla="*/ 49 h 72"/>
                    <a:gd name="T30" fmla="*/ 82 w 82"/>
                    <a:gd name="T31" fmla="*/ 3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7"/>
                      </a:moveTo>
                      <a:lnTo>
                        <a:pt x="79" y="21"/>
                      </a:lnTo>
                      <a:lnTo>
                        <a:pt x="70" y="11"/>
                      </a:lnTo>
                      <a:lnTo>
                        <a:pt x="58" y="2"/>
                      </a:lnTo>
                      <a:lnTo>
                        <a:pt x="40" y="0"/>
                      </a:lnTo>
                      <a:lnTo>
                        <a:pt x="26" y="2"/>
                      </a:lnTo>
                      <a:lnTo>
                        <a:pt x="12" y="11"/>
                      </a:lnTo>
                      <a:lnTo>
                        <a:pt x="2" y="21"/>
                      </a:lnTo>
                      <a:lnTo>
                        <a:pt x="0" y="37"/>
                      </a:lnTo>
                      <a:lnTo>
                        <a:pt x="2" y="49"/>
                      </a:lnTo>
                      <a:lnTo>
                        <a:pt x="12" y="60"/>
                      </a:lnTo>
                      <a:lnTo>
                        <a:pt x="40" y="72"/>
                      </a:lnTo>
                      <a:lnTo>
                        <a:pt x="58" y="69"/>
                      </a:lnTo>
                      <a:lnTo>
                        <a:pt x="70" y="60"/>
                      </a:lnTo>
                      <a:lnTo>
                        <a:pt x="79" y="49"/>
                      </a:lnTo>
                      <a:lnTo>
                        <a:pt x="82"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4" name="Freeform 145"/>
                <p:cNvSpPr>
                  <a:spLocks/>
                </p:cNvSpPr>
                <p:nvPr/>
              </p:nvSpPr>
              <p:spPr bwMode="auto">
                <a:xfrm>
                  <a:off x="2881" y="1606"/>
                  <a:ext cx="82" cy="72"/>
                </a:xfrm>
                <a:custGeom>
                  <a:avLst/>
                  <a:gdLst>
                    <a:gd name="T0" fmla="*/ 82 w 82"/>
                    <a:gd name="T1" fmla="*/ 37 h 72"/>
                    <a:gd name="T2" fmla="*/ 79 w 82"/>
                    <a:gd name="T3" fmla="*/ 21 h 72"/>
                    <a:gd name="T4" fmla="*/ 70 w 82"/>
                    <a:gd name="T5" fmla="*/ 11 h 72"/>
                    <a:gd name="T6" fmla="*/ 58 w 82"/>
                    <a:gd name="T7" fmla="*/ 2 h 72"/>
                    <a:gd name="T8" fmla="*/ 40 w 82"/>
                    <a:gd name="T9" fmla="*/ 0 h 72"/>
                    <a:gd name="T10" fmla="*/ 26 w 82"/>
                    <a:gd name="T11" fmla="*/ 2 h 72"/>
                    <a:gd name="T12" fmla="*/ 12 w 82"/>
                    <a:gd name="T13" fmla="*/ 11 h 72"/>
                    <a:gd name="T14" fmla="*/ 2 w 82"/>
                    <a:gd name="T15" fmla="*/ 21 h 72"/>
                    <a:gd name="T16" fmla="*/ 0 w 82"/>
                    <a:gd name="T17" fmla="*/ 37 h 72"/>
                    <a:gd name="T18" fmla="*/ 2 w 82"/>
                    <a:gd name="T19" fmla="*/ 49 h 72"/>
                    <a:gd name="T20" fmla="*/ 12 w 82"/>
                    <a:gd name="T21" fmla="*/ 60 h 72"/>
                    <a:gd name="T22" fmla="*/ 40 w 82"/>
                    <a:gd name="T23" fmla="*/ 72 h 72"/>
                    <a:gd name="T24" fmla="*/ 58 w 82"/>
                    <a:gd name="T25" fmla="*/ 69 h 72"/>
                    <a:gd name="T26" fmla="*/ 70 w 82"/>
                    <a:gd name="T27" fmla="*/ 60 h 72"/>
                    <a:gd name="T28" fmla="*/ 79 w 82"/>
                    <a:gd name="T29" fmla="*/ 49 h 72"/>
                    <a:gd name="T30" fmla="*/ 82 w 82"/>
                    <a:gd name="T31" fmla="*/ 3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7"/>
                      </a:moveTo>
                      <a:lnTo>
                        <a:pt x="79" y="21"/>
                      </a:lnTo>
                      <a:lnTo>
                        <a:pt x="70" y="11"/>
                      </a:lnTo>
                      <a:lnTo>
                        <a:pt x="58" y="2"/>
                      </a:lnTo>
                      <a:lnTo>
                        <a:pt x="40" y="0"/>
                      </a:lnTo>
                      <a:lnTo>
                        <a:pt x="26" y="2"/>
                      </a:lnTo>
                      <a:lnTo>
                        <a:pt x="12" y="11"/>
                      </a:lnTo>
                      <a:lnTo>
                        <a:pt x="2" y="21"/>
                      </a:lnTo>
                      <a:lnTo>
                        <a:pt x="0" y="37"/>
                      </a:lnTo>
                      <a:lnTo>
                        <a:pt x="2" y="49"/>
                      </a:lnTo>
                      <a:lnTo>
                        <a:pt x="12" y="60"/>
                      </a:lnTo>
                      <a:lnTo>
                        <a:pt x="40" y="72"/>
                      </a:lnTo>
                      <a:lnTo>
                        <a:pt x="58" y="69"/>
                      </a:lnTo>
                      <a:lnTo>
                        <a:pt x="70" y="60"/>
                      </a:lnTo>
                      <a:lnTo>
                        <a:pt x="79" y="49"/>
                      </a:lnTo>
                      <a:lnTo>
                        <a:pt x="82" y="37"/>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58" name="Group 146"/>
              <p:cNvGrpSpPr>
                <a:grpSpLocks/>
              </p:cNvGrpSpPr>
              <p:nvPr/>
            </p:nvGrpSpPr>
            <p:grpSpPr bwMode="auto">
              <a:xfrm>
                <a:off x="4565206" y="3104435"/>
                <a:ext cx="109538" cy="114300"/>
                <a:chOff x="3368" y="1606"/>
                <a:chExt cx="82" cy="72"/>
              </a:xfrm>
            </p:grpSpPr>
            <p:sp>
              <p:nvSpPr>
                <p:cNvPr id="181" name="Freeform 147"/>
                <p:cNvSpPr>
                  <a:spLocks/>
                </p:cNvSpPr>
                <p:nvPr/>
              </p:nvSpPr>
              <p:spPr bwMode="auto">
                <a:xfrm>
                  <a:off x="3368" y="1606"/>
                  <a:ext cx="82" cy="72"/>
                </a:xfrm>
                <a:custGeom>
                  <a:avLst/>
                  <a:gdLst>
                    <a:gd name="T0" fmla="*/ 82 w 82"/>
                    <a:gd name="T1" fmla="*/ 37 h 72"/>
                    <a:gd name="T2" fmla="*/ 79 w 82"/>
                    <a:gd name="T3" fmla="*/ 21 h 72"/>
                    <a:gd name="T4" fmla="*/ 70 w 82"/>
                    <a:gd name="T5" fmla="*/ 11 h 72"/>
                    <a:gd name="T6" fmla="*/ 58 w 82"/>
                    <a:gd name="T7" fmla="*/ 2 h 72"/>
                    <a:gd name="T8" fmla="*/ 42 w 82"/>
                    <a:gd name="T9" fmla="*/ 0 h 72"/>
                    <a:gd name="T10" fmla="*/ 27 w 82"/>
                    <a:gd name="T11" fmla="*/ 2 h 72"/>
                    <a:gd name="T12" fmla="*/ 12 w 82"/>
                    <a:gd name="T13" fmla="*/ 11 h 72"/>
                    <a:gd name="T14" fmla="*/ 4 w 82"/>
                    <a:gd name="T15" fmla="*/ 21 h 72"/>
                    <a:gd name="T16" fmla="*/ 0 w 82"/>
                    <a:gd name="T17" fmla="*/ 37 h 72"/>
                    <a:gd name="T18" fmla="*/ 4 w 82"/>
                    <a:gd name="T19" fmla="*/ 49 h 72"/>
                    <a:gd name="T20" fmla="*/ 12 w 82"/>
                    <a:gd name="T21" fmla="*/ 60 h 72"/>
                    <a:gd name="T22" fmla="*/ 42 w 82"/>
                    <a:gd name="T23" fmla="*/ 72 h 72"/>
                    <a:gd name="T24" fmla="*/ 58 w 82"/>
                    <a:gd name="T25" fmla="*/ 69 h 72"/>
                    <a:gd name="T26" fmla="*/ 70 w 82"/>
                    <a:gd name="T27" fmla="*/ 60 h 72"/>
                    <a:gd name="T28" fmla="*/ 79 w 82"/>
                    <a:gd name="T29" fmla="*/ 49 h 72"/>
                    <a:gd name="T30" fmla="*/ 82 w 82"/>
                    <a:gd name="T31" fmla="*/ 3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7"/>
                      </a:moveTo>
                      <a:lnTo>
                        <a:pt x="79" y="21"/>
                      </a:lnTo>
                      <a:lnTo>
                        <a:pt x="70" y="11"/>
                      </a:lnTo>
                      <a:lnTo>
                        <a:pt x="58" y="2"/>
                      </a:lnTo>
                      <a:lnTo>
                        <a:pt x="42" y="0"/>
                      </a:lnTo>
                      <a:lnTo>
                        <a:pt x="27" y="2"/>
                      </a:lnTo>
                      <a:lnTo>
                        <a:pt x="12" y="11"/>
                      </a:lnTo>
                      <a:lnTo>
                        <a:pt x="4" y="21"/>
                      </a:lnTo>
                      <a:lnTo>
                        <a:pt x="0" y="37"/>
                      </a:lnTo>
                      <a:lnTo>
                        <a:pt x="4" y="49"/>
                      </a:lnTo>
                      <a:lnTo>
                        <a:pt x="12" y="60"/>
                      </a:lnTo>
                      <a:lnTo>
                        <a:pt x="42" y="72"/>
                      </a:lnTo>
                      <a:lnTo>
                        <a:pt x="58" y="69"/>
                      </a:lnTo>
                      <a:lnTo>
                        <a:pt x="70" y="60"/>
                      </a:lnTo>
                      <a:lnTo>
                        <a:pt x="79" y="49"/>
                      </a:lnTo>
                      <a:lnTo>
                        <a:pt x="82" y="37"/>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2" name="Freeform 148"/>
                <p:cNvSpPr>
                  <a:spLocks/>
                </p:cNvSpPr>
                <p:nvPr/>
              </p:nvSpPr>
              <p:spPr bwMode="auto">
                <a:xfrm>
                  <a:off x="3368" y="1606"/>
                  <a:ext cx="82" cy="72"/>
                </a:xfrm>
                <a:custGeom>
                  <a:avLst/>
                  <a:gdLst>
                    <a:gd name="T0" fmla="*/ 82 w 82"/>
                    <a:gd name="T1" fmla="*/ 37 h 72"/>
                    <a:gd name="T2" fmla="*/ 79 w 82"/>
                    <a:gd name="T3" fmla="*/ 21 h 72"/>
                    <a:gd name="T4" fmla="*/ 70 w 82"/>
                    <a:gd name="T5" fmla="*/ 11 h 72"/>
                    <a:gd name="T6" fmla="*/ 58 w 82"/>
                    <a:gd name="T7" fmla="*/ 2 h 72"/>
                    <a:gd name="T8" fmla="*/ 42 w 82"/>
                    <a:gd name="T9" fmla="*/ 0 h 72"/>
                    <a:gd name="T10" fmla="*/ 27 w 82"/>
                    <a:gd name="T11" fmla="*/ 2 h 72"/>
                    <a:gd name="T12" fmla="*/ 12 w 82"/>
                    <a:gd name="T13" fmla="*/ 11 h 72"/>
                    <a:gd name="T14" fmla="*/ 4 w 82"/>
                    <a:gd name="T15" fmla="*/ 21 h 72"/>
                    <a:gd name="T16" fmla="*/ 0 w 82"/>
                    <a:gd name="T17" fmla="*/ 37 h 72"/>
                    <a:gd name="T18" fmla="*/ 4 w 82"/>
                    <a:gd name="T19" fmla="*/ 49 h 72"/>
                    <a:gd name="T20" fmla="*/ 12 w 82"/>
                    <a:gd name="T21" fmla="*/ 60 h 72"/>
                    <a:gd name="T22" fmla="*/ 42 w 82"/>
                    <a:gd name="T23" fmla="*/ 72 h 72"/>
                    <a:gd name="T24" fmla="*/ 58 w 82"/>
                    <a:gd name="T25" fmla="*/ 69 h 72"/>
                    <a:gd name="T26" fmla="*/ 70 w 82"/>
                    <a:gd name="T27" fmla="*/ 60 h 72"/>
                    <a:gd name="T28" fmla="*/ 79 w 82"/>
                    <a:gd name="T29" fmla="*/ 49 h 72"/>
                    <a:gd name="T30" fmla="*/ 82 w 82"/>
                    <a:gd name="T31" fmla="*/ 3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7"/>
                      </a:moveTo>
                      <a:lnTo>
                        <a:pt x="79" y="21"/>
                      </a:lnTo>
                      <a:lnTo>
                        <a:pt x="70" y="11"/>
                      </a:lnTo>
                      <a:lnTo>
                        <a:pt x="58" y="2"/>
                      </a:lnTo>
                      <a:lnTo>
                        <a:pt x="42" y="0"/>
                      </a:lnTo>
                      <a:lnTo>
                        <a:pt x="27" y="2"/>
                      </a:lnTo>
                      <a:lnTo>
                        <a:pt x="12" y="11"/>
                      </a:lnTo>
                      <a:lnTo>
                        <a:pt x="4" y="21"/>
                      </a:lnTo>
                      <a:lnTo>
                        <a:pt x="0" y="37"/>
                      </a:lnTo>
                      <a:lnTo>
                        <a:pt x="4" y="49"/>
                      </a:lnTo>
                      <a:lnTo>
                        <a:pt x="12" y="60"/>
                      </a:lnTo>
                      <a:lnTo>
                        <a:pt x="42" y="72"/>
                      </a:lnTo>
                      <a:lnTo>
                        <a:pt x="58" y="69"/>
                      </a:lnTo>
                      <a:lnTo>
                        <a:pt x="70" y="60"/>
                      </a:lnTo>
                      <a:lnTo>
                        <a:pt x="79" y="49"/>
                      </a:lnTo>
                      <a:lnTo>
                        <a:pt x="82" y="37"/>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59" name="Group 149"/>
              <p:cNvGrpSpPr>
                <a:grpSpLocks/>
              </p:cNvGrpSpPr>
              <p:nvPr/>
            </p:nvGrpSpPr>
            <p:grpSpPr bwMode="auto">
              <a:xfrm>
                <a:off x="2823717" y="3931524"/>
                <a:ext cx="109538" cy="114300"/>
                <a:chOff x="2073" y="2127"/>
                <a:chExt cx="82" cy="72"/>
              </a:xfrm>
            </p:grpSpPr>
            <p:sp>
              <p:nvSpPr>
                <p:cNvPr id="179" name="Freeform 150"/>
                <p:cNvSpPr>
                  <a:spLocks/>
                </p:cNvSpPr>
                <p:nvPr/>
              </p:nvSpPr>
              <p:spPr bwMode="auto">
                <a:xfrm>
                  <a:off x="2073" y="2127"/>
                  <a:ext cx="82" cy="72"/>
                </a:xfrm>
                <a:custGeom>
                  <a:avLst/>
                  <a:gdLst>
                    <a:gd name="T0" fmla="*/ 82 w 82"/>
                    <a:gd name="T1" fmla="*/ 35 h 72"/>
                    <a:gd name="T2" fmla="*/ 79 w 82"/>
                    <a:gd name="T3" fmla="*/ 21 h 72"/>
                    <a:gd name="T4" fmla="*/ 70 w 82"/>
                    <a:gd name="T5" fmla="*/ 11 h 72"/>
                    <a:gd name="T6" fmla="*/ 58 w 82"/>
                    <a:gd name="T7" fmla="*/ 2 h 72"/>
                    <a:gd name="T8" fmla="*/ 40 w 82"/>
                    <a:gd name="T9" fmla="*/ 0 h 72"/>
                    <a:gd name="T10" fmla="*/ 26 w 82"/>
                    <a:gd name="T11" fmla="*/ 2 h 72"/>
                    <a:gd name="T12" fmla="*/ 12 w 82"/>
                    <a:gd name="T13" fmla="*/ 11 h 72"/>
                    <a:gd name="T14" fmla="*/ 4 w 82"/>
                    <a:gd name="T15" fmla="*/ 21 h 72"/>
                    <a:gd name="T16" fmla="*/ 0 w 82"/>
                    <a:gd name="T17" fmla="*/ 35 h 72"/>
                    <a:gd name="T18" fmla="*/ 4 w 82"/>
                    <a:gd name="T19" fmla="*/ 51 h 72"/>
                    <a:gd name="T20" fmla="*/ 12 w 82"/>
                    <a:gd name="T21" fmla="*/ 62 h 72"/>
                    <a:gd name="T22" fmla="*/ 40 w 82"/>
                    <a:gd name="T23" fmla="*/ 72 h 72"/>
                    <a:gd name="T24" fmla="*/ 58 w 82"/>
                    <a:gd name="T25" fmla="*/ 69 h 72"/>
                    <a:gd name="T26" fmla="*/ 70 w 82"/>
                    <a:gd name="T27" fmla="*/ 62 h 72"/>
                    <a:gd name="T28" fmla="*/ 79 w 82"/>
                    <a:gd name="T29" fmla="*/ 51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1"/>
                      </a:lnTo>
                      <a:lnTo>
                        <a:pt x="70" y="11"/>
                      </a:lnTo>
                      <a:lnTo>
                        <a:pt x="58" y="2"/>
                      </a:lnTo>
                      <a:lnTo>
                        <a:pt x="40" y="0"/>
                      </a:lnTo>
                      <a:lnTo>
                        <a:pt x="26" y="2"/>
                      </a:lnTo>
                      <a:lnTo>
                        <a:pt x="12" y="11"/>
                      </a:lnTo>
                      <a:lnTo>
                        <a:pt x="4" y="21"/>
                      </a:lnTo>
                      <a:lnTo>
                        <a:pt x="0" y="35"/>
                      </a:lnTo>
                      <a:lnTo>
                        <a:pt x="4" y="51"/>
                      </a:lnTo>
                      <a:lnTo>
                        <a:pt x="12" y="62"/>
                      </a:lnTo>
                      <a:lnTo>
                        <a:pt x="40" y="72"/>
                      </a:lnTo>
                      <a:lnTo>
                        <a:pt x="58" y="69"/>
                      </a:lnTo>
                      <a:lnTo>
                        <a:pt x="70" y="62"/>
                      </a:lnTo>
                      <a:lnTo>
                        <a:pt x="79" y="51"/>
                      </a:lnTo>
                      <a:lnTo>
                        <a:pt x="82" y="35"/>
                      </a:lnTo>
                      <a:close/>
                    </a:path>
                  </a:pathLst>
                </a:custGeom>
                <a:solidFill>
                  <a:srgbClr val="0000FF"/>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0" name="Freeform 151"/>
                <p:cNvSpPr>
                  <a:spLocks/>
                </p:cNvSpPr>
                <p:nvPr/>
              </p:nvSpPr>
              <p:spPr bwMode="auto">
                <a:xfrm>
                  <a:off x="2073" y="2127"/>
                  <a:ext cx="82" cy="72"/>
                </a:xfrm>
                <a:custGeom>
                  <a:avLst/>
                  <a:gdLst>
                    <a:gd name="T0" fmla="*/ 82 w 82"/>
                    <a:gd name="T1" fmla="*/ 35 h 72"/>
                    <a:gd name="T2" fmla="*/ 79 w 82"/>
                    <a:gd name="T3" fmla="*/ 21 h 72"/>
                    <a:gd name="T4" fmla="*/ 70 w 82"/>
                    <a:gd name="T5" fmla="*/ 11 h 72"/>
                    <a:gd name="T6" fmla="*/ 58 w 82"/>
                    <a:gd name="T7" fmla="*/ 2 h 72"/>
                    <a:gd name="T8" fmla="*/ 40 w 82"/>
                    <a:gd name="T9" fmla="*/ 0 h 72"/>
                    <a:gd name="T10" fmla="*/ 26 w 82"/>
                    <a:gd name="T11" fmla="*/ 2 h 72"/>
                    <a:gd name="T12" fmla="*/ 12 w 82"/>
                    <a:gd name="T13" fmla="*/ 11 h 72"/>
                    <a:gd name="T14" fmla="*/ 4 w 82"/>
                    <a:gd name="T15" fmla="*/ 21 h 72"/>
                    <a:gd name="T16" fmla="*/ 0 w 82"/>
                    <a:gd name="T17" fmla="*/ 35 h 72"/>
                    <a:gd name="T18" fmla="*/ 4 w 82"/>
                    <a:gd name="T19" fmla="*/ 51 h 72"/>
                    <a:gd name="T20" fmla="*/ 12 w 82"/>
                    <a:gd name="T21" fmla="*/ 62 h 72"/>
                    <a:gd name="T22" fmla="*/ 40 w 82"/>
                    <a:gd name="T23" fmla="*/ 72 h 72"/>
                    <a:gd name="T24" fmla="*/ 58 w 82"/>
                    <a:gd name="T25" fmla="*/ 69 h 72"/>
                    <a:gd name="T26" fmla="*/ 70 w 82"/>
                    <a:gd name="T27" fmla="*/ 62 h 72"/>
                    <a:gd name="T28" fmla="*/ 79 w 82"/>
                    <a:gd name="T29" fmla="*/ 51 h 72"/>
                    <a:gd name="T30" fmla="*/ 82 w 82"/>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2"/>
                    <a:gd name="T49" fmla="*/ 0 h 72"/>
                    <a:gd name="T50" fmla="*/ 82 w 82"/>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2" h="72">
                      <a:moveTo>
                        <a:pt x="82" y="35"/>
                      </a:moveTo>
                      <a:lnTo>
                        <a:pt x="79" y="21"/>
                      </a:lnTo>
                      <a:lnTo>
                        <a:pt x="70" y="11"/>
                      </a:lnTo>
                      <a:lnTo>
                        <a:pt x="58" y="2"/>
                      </a:lnTo>
                      <a:lnTo>
                        <a:pt x="40" y="0"/>
                      </a:lnTo>
                      <a:lnTo>
                        <a:pt x="26" y="2"/>
                      </a:lnTo>
                      <a:lnTo>
                        <a:pt x="12" y="11"/>
                      </a:lnTo>
                      <a:lnTo>
                        <a:pt x="4" y="21"/>
                      </a:lnTo>
                      <a:lnTo>
                        <a:pt x="0" y="35"/>
                      </a:lnTo>
                      <a:lnTo>
                        <a:pt x="4" y="51"/>
                      </a:lnTo>
                      <a:lnTo>
                        <a:pt x="12" y="62"/>
                      </a:lnTo>
                      <a:lnTo>
                        <a:pt x="40" y="72"/>
                      </a:lnTo>
                      <a:lnTo>
                        <a:pt x="58" y="69"/>
                      </a:lnTo>
                      <a:lnTo>
                        <a:pt x="70" y="62"/>
                      </a:lnTo>
                      <a:lnTo>
                        <a:pt x="79" y="51"/>
                      </a:lnTo>
                      <a:lnTo>
                        <a:pt x="82"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60" name="Group 152"/>
              <p:cNvGrpSpPr>
                <a:grpSpLocks/>
              </p:cNvGrpSpPr>
              <p:nvPr/>
            </p:nvGrpSpPr>
            <p:grpSpPr bwMode="auto">
              <a:xfrm>
                <a:off x="3479355" y="3931524"/>
                <a:ext cx="112713" cy="114300"/>
                <a:chOff x="2560" y="2127"/>
                <a:chExt cx="84" cy="72"/>
              </a:xfrm>
            </p:grpSpPr>
            <p:sp>
              <p:nvSpPr>
                <p:cNvPr id="177" name="Freeform 153"/>
                <p:cNvSpPr>
                  <a:spLocks/>
                </p:cNvSpPr>
                <p:nvPr/>
              </p:nvSpPr>
              <p:spPr bwMode="auto">
                <a:xfrm>
                  <a:off x="2560" y="2127"/>
                  <a:ext cx="84" cy="72"/>
                </a:xfrm>
                <a:custGeom>
                  <a:avLst/>
                  <a:gdLst>
                    <a:gd name="T0" fmla="*/ 84 w 84"/>
                    <a:gd name="T1" fmla="*/ 35 h 72"/>
                    <a:gd name="T2" fmla="*/ 81 w 84"/>
                    <a:gd name="T3" fmla="*/ 21 h 72"/>
                    <a:gd name="T4" fmla="*/ 70 w 84"/>
                    <a:gd name="T5" fmla="*/ 11 h 72"/>
                    <a:gd name="T6" fmla="*/ 58 w 84"/>
                    <a:gd name="T7" fmla="*/ 2 h 72"/>
                    <a:gd name="T8" fmla="*/ 42 w 84"/>
                    <a:gd name="T9" fmla="*/ 0 h 72"/>
                    <a:gd name="T10" fmla="*/ 27 w 84"/>
                    <a:gd name="T11" fmla="*/ 2 h 72"/>
                    <a:gd name="T12" fmla="*/ 12 w 84"/>
                    <a:gd name="T13" fmla="*/ 11 h 72"/>
                    <a:gd name="T14" fmla="*/ 4 w 84"/>
                    <a:gd name="T15" fmla="*/ 21 h 72"/>
                    <a:gd name="T16" fmla="*/ 0 w 84"/>
                    <a:gd name="T17" fmla="*/ 35 h 72"/>
                    <a:gd name="T18" fmla="*/ 4 w 84"/>
                    <a:gd name="T19" fmla="*/ 51 h 72"/>
                    <a:gd name="T20" fmla="*/ 12 w 84"/>
                    <a:gd name="T21" fmla="*/ 62 h 72"/>
                    <a:gd name="T22" fmla="*/ 42 w 84"/>
                    <a:gd name="T23" fmla="*/ 72 h 72"/>
                    <a:gd name="T24" fmla="*/ 58 w 84"/>
                    <a:gd name="T25" fmla="*/ 69 h 72"/>
                    <a:gd name="T26" fmla="*/ 70 w 84"/>
                    <a:gd name="T27" fmla="*/ 62 h 72"/>
                    <a:gd name="T28" fmla="*/ 81 w 84"/>
                    <a:gd name="T29" fmla="*/ 51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1"/>
                      </a:lnTo>
                      <a:lnTo>
                        <a:pt x="70" y="11"/>
                      </a:lnTo>
                      <a:lnTo>
                        <a:pt x="58" y="2"/>
                      </a:lnTo>
                      <a:lnTo>
                        <a:pt x="42" y="0"/>
                      </a:lnTo>
                      <a:lnTo>
                        <a:pt x="27" y="2"/>
                      </a:lnTo>
                      <a:lnTo>
                        <a:pt x="12" y="11"/>
                      </a:lnTo>
                      <a:lnTo>
                        <a:pt x="4" y="21"/>
                      </a:lnTo>
                      <a:lnTo>
                        <a:pt x="0" y="35"/>
                      </a:lnTo>
                      <a:lnTo>
                        <a:pt x="4" y="51"/>
                      </a:lnTo>
                      <a:lnTo>
                        <a:pt x="12" y="62"/>
                      </a:lnTo>
                      <a:lnTo>
                        <a:pt x="42" y="72"/>
                      </a:lnTo>
                      <a:lnTo>
                        <a:pt x="58" y="69"/>
                      </a:lnTo>
                      <a:lnTo>
                        <a:pt x="70" y="62"/>
                      </a:lnTo>
                      <a:lnTo>
                        <a:pt x="81" y="51"/>
                      </a:lnTo>
                      <a:lnTo>
                        <a:pt x="84" y="35"/>
                      </a:lnTo>
                      <a:close/>
                    </a:path>
                  </a:pathLst>
                </a:custGeom>
                <a:solidFill>
                  <a:srgbClr val="0000FF"/>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78" name="Freeform 154"/>
                <p:cNvSpPr>
                  <a:spLocks/>
                </p:cNvSpPr>
                <p:nvPr/>
              </p:nvSpPr>
              <p:spPr bwMode="auto">
                <a:xfrm>
                  <a:off x="2560" y="2127"/>
                  <a:ext cx="84" cy="72"/>
                </a:xfrm>
                <a:custGeom>
                  <a:avLst/>
                  <a:gdLst>
                    <a:gd name="T0" fmla="*/ 84 w 84"/>
                    <a:gd name="T1" fmla="*/ 35 h 72"/>
                    <a:gd name="T2" fmla="*/ 81 w 84"/>
                    <a:gd name="T3" fmla="*/ 21 h 72"/>
                    <a:gd name="T4" fmla="*/ 70 w 84"/>
                    <a:gd name="T5" fmla="*/ 11 h 72"/>
                    <a:gd name="T6" fmla="*/ 58 w 84"/>
                    <a:gd name="T7" fmla="*/ 2 h 72"/>
                    <a:gd name="T8" fmla="*/ 42 w 84"/>
                    <a:gd name="T9" fmla="*/ 0 h 72"/>
                    <a:gd name="T10" fmla="*/ 27 w 84"/>
                    <a:gd name="T11" fmla="*/ 2 h 72"/>
                    <a:gd name="T12" fmla="*/ 12 w 84"/>
                    <a:gd name="T13" fmla="*/ 11 h 72"/>
                    <a:gd name="T14" fmla="*/ 4 w 84"/>
                    <a:gd name="T15" fmla="*/ 21 h 72"/>
                    <a:gd name="T16" fmla="*/ 0 w 84"/>
                    <a:gd name="T17" fmla="*/ 35 h 72"/>
                    <a:gd name="T18" fmla="*/ 4 w 84"/>
                    <a:gd name="T19" fmla="*/ 51 h 72"/>
                    <a:gd name="T20" fmla="*/ 12 w 84"/>
                    <a:gd name="T21" fmla="*/ 62 h 72"/>
                    <a:gd name="T22" fmla="*/ 42 w 84"/>
                    <a:gd name="T23" fmla="*/ 72 h 72"/>
                    <a:gd name="T24" fmla="*/ 58 w 84"/>
                    <a:gd name="T25" fmla="*/ 69 h 72"/>
                    <a:gd name="T26" fmla="*/ 70 w 84"/>
                    <a:gd name="T27" fmla="*/ 62 h 72"/>
                    <a:gd name="T28" fmla="*/ 81 w 84"/>
                    <a:gd name="T29" fmla="*/ 51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1" y="21"/>
                      </a:lnTo>
                      <a:lnTo>
                        <a:pt x="70" y="11"/>
                      </a:lnTo>
                      <a:lnTo>
                        <a:pt x="58" y="2"/>
                      </a:lnTo>
                      <a:lnTo>
                        <a:pt x="42" y="0"/>
                      </a:lnTo>
                      <a:lnTo>
                        <a:pt x="27" y="2"/>
                      </a:lnTo>
                      <a:lnTo>
                        <a:pt x="12" y="11"/>
                      </a:lnTo>
                      <a:lnTo>
                        <a:pt x="4" y="21"/>
                      </a:lnTo>
                      <a:lnTo>
                        <a:pt x="0" y="35"/>
                      </a:lnTo>
                      <a:lnTo>
                        <a:pt x="4" y="51"/>
                      </a:lnTo>
                      <a:lnTo>
                        <a:pt x="12" y="62"/>
                      </a:lnTo>
                      <a:lnTo>
                        <a:pt x="42" y="72"/>
                      </a:lnTo>
                      <a:lnTo>
                        <a:pt x="58" y="69"/>
                      </a:lnTo>
                      <a:lnTo>
                        <a:pt x="70" y="62"/>
                      </a:lnTo>
                      <a:lnTo>
                        <a:pt x="81" y="51"/>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61" name="Line 155"/>
              <p:cNvSpPr>
                <a:spLocks noChangeShapeType="1"/>
              </p:cNvSpPr>
              <p:nvPr/>
            </p:nvSpPr>
            <p:spPr bwMode="auto">
              <a:xfrm>
                <a:off x="2834830" y="1088307"/>
                <a:ext cx="285750" cy="29686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 name="Line 156"/>
              <p:cNvSpPr>
                <a:spLocks noChangeShapeType="1"/>
              </p:cNvSpPr>
              <p:nvPr/>
            </p:nvSpPr>
            <p:spPr bwMode="auto">
              <a:xfrm flipH="1">
                <a:off x="3188842" y="1088307"/>
                <a:ext cx="298450" cy="28416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3" name="Line 157"/>
              <p:cNvSpPr>
                <a:spLocks noChangeShapeType="1"/>
              </p:cNvSpPr>
              <p:nvPr/>
            </p:nvSpPr>
            <p:spPr bwMode="auto">
              <a:xfrm flipH="1">
                <a:off x="2068067" y="1561383"/>
                <a:ext cx="1092201" cy="4016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4" name="Line 158"/>
              <p:cNvSpPr>
                <a:spLocks noChangeShapeType="1"/>
              </p:cNvSpPr>
              <p:nvPr/>
            </p:nvSpPr>
            <p:spPr bwMode="auto">
              <a:xfrm flipH="1">
                <a:off x="2228404" y="1556621"/>
                <a:ext cx="930276" cy="406401"/>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 name="Line 159"/>
              <p:cNvSpPr>
                <a:spLocks noChangeShapeType="1"/>
              </p:cNvSpPr>
              <p:nvPr/>
            </p:nvSpPr>
            <p:spPr bwMode="auto">
              <a:xfrm flipH="1">
                <a:off x="2376042" y="1550271"/>
                <a:ext cx="784225" cy="412751"/>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6" name="Line 160"/>
              <p:cNvSpPr>
                <a:spLocks noChangeShapeType="1"/>
              </p:cNvSpPr>
              <p:nvPr/>
            </p:nvSpPr>
            <p:spPr bwMode="auto">
              <a:xfrm flipH="1">
                <a:off x="2542729" y="1553446"/>
                <a:ext cx="612775" cy="434976"/>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7" name="Line 161"/>
              <p:cNvSpPr>
                <a:spLocks noChangeShapeType="1"/>
              </p:cNvSpPr>
              <p:nvPr/>
            </p:nvSpPr>
            <p:spPr bwMode="auto">
              <a:xfrm flipH="1">
                <a:off x="2698304" y="1553446"/>
                <a:ext cx="461963" cy="434976"/>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8" name="Line 162"/>
              <p:cNvSpPr>
                <a:spLocks noChangeShapeType="1"/>
              </p:cNvSpPr>
              <p:nvPr/>
            </p:nvSpPr>
            <p:spPr bwMode="auto">
              <a:xfrm flipH="1">
                <a:off x="2858642" y="1550271"/>
                <a:ext cx="301625" cy="438151"/>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9" name="Line 163"/>
              <p:cNvSpPr>
                <a:spLocks noChangeShapeType="1"/>
              </p:cNvSpPr>
              <p:nvPr/>
            </p:nvSpPr>
            <p:spPr bwMode="auto">
              <a:xfrm flipH="1">
                <a:off x="3022155" y="1545508"/>
                <a:ext cx="138113" cy="4397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0" name="Line 164"/>
              <p:cNvSpPr>
                <a:spLocks noChangeShapeType="1"/>
              </p:cNvSpPr>
              <p:nvPr/>
            </p:nvSpPr>
            <p:spPr bwMode="auto">
              <a:xfrm>
                <a:off x="3161855" y="1545508"/>
                <a:ext cx="774700" cy="4397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1" name="Line 165"/>
              <p:cNvSpPr>
                <a:spLocks noChangeShapeType="1"/>
              </p:cNvSpPr>
              <p:nvPr/>
            </p:nvSpPr>
            <p:spPr bwMode="auto">
              <a:xfrm>
                <a:off x="3161855" y="1547096"/>
                <a:ext cx="931863" cy="44291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2" name="Line 166"/>
              <p:cNvSpPr>
                <a:spLocks noChangeShapeType="1"/>
              </p:cNvSpPr>
              <p:nvPr/>
            </p:nvSpPr>
            <p:spPr bwMode="auto">
              <a:xfrm>
                <a:off x="3165030" y="1550271"/>
                <a:ext cx="1082676" cy="4397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3" name="Line 167"/>
              <p:cNvSpPr>
                <a:spLocks noChangeShapeType="1"/>
              </p:cNvSpPr>
              <p:nvPr/>
            </p:nvSpPr>
            <p:spPr bwMode="auto">
              <a:xfrm flipH="1">
                <a:off x="1837879" y="2166221"/>
                <a:ext cx="539750" cy="365126"/>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4" name="Line 168"/>
              <p:cNvSpPr>
                <a:spLocks noChangeShapeType="1"/>
              </p:cNvSpPr>
              <p:nvPr/>
            </p:nvSpPr>
            <p:spPr bwMode="auto">
              <a:xfrm>
                <a:off x="2377629" y="2163046"/>
                <a:ext cx="109538" cy="371476"/>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5" name="Line 169"/>
              <p:cNvSpPr>
                <a:spLocks noChangeShapeType="1"/>
              </p:cNvSpPr>
              <p:nvPr/>
            </p:nvSpPr>
            <p:spPr bwMode="auto">
              <a:xfrm>
                <a:off x="4096893" y="2166221"/>
                <a:ext cx="25400" cy="41751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6" name="Line 170"/>
              <p:cNvSpPr>
                <a:spLocks noChangeShapeType="1"/>
              </p:cNvSpPr>
              <p:nvPr/>
            </p:nvSpPr>
            <p:spPr bwMode="auto">
              <a:xfrm>
                <a:off x="4096893" y="2159871"/>
                <a:ext cx="677863" cy="42386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7" name="Line 171"/>
              <p:cNvSpPr>
                <a:spLocks noChangeShapeType="1"/>
              </p:cNvSpPr>
              <p:nvPr/>
            </p:nvSpPr>
            <p:spPr bwMode="auto">
              <a:xfrm flipH="1">
                <a:off x="1191766" y="2734547"/>
                <a:ext cx="633413" cy="292100"/>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8" name="Line 172"/>
              <p:cNvSpPr>
                <a:spLocks noChangeShapeType="1"/>
              </p:cNvSpPr>
              <p:nvPr/>
            </p:nvSpPr>
            <p:spPr bwMode="auto">
              <a:xfrm>
                <a:off x="1828354" y="2728197"/>
                <a:ext cx="17463" cy="298450"/>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79" name="Line 173"/>
              <p:cNvSpPr>
                <a:spLocks noChangeShapeType="1"/>
              </p:cNvSpPr>
              <p:nvPr/>
            </p:nvSpPr>
            <p:spPr bwMode="auto">
              <a:xfrm>
                <a:off x="2491929" y="2723435"/>
                <a:ext cx="98425" cy="3000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0" name="Line 174"/>
              <p:cNvSpPr>
                <a:spLocks noChangeShapeType="1"/>
              </p:cNvSpPr>
              <p:nvPr/>
            </p:nvSpPr>
            <p:spPr bwMode="auto">
              <a:xfrm>
                <a:off x="2491929" y="2712322"/>
                <a:ext cx="754063" cy="317500"/>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1" name="Line 175"/>
              <p:cNvSpPr>
                <a:spLocks noChangeShapeType="1"/>
              </p:cNvSpPr>
              <p:nvPr/>
            </p:nvSpPr>
            <p:spPr bwMode="auto">
              <a:xfrm flipH="1">
                <a:off x="3966718" y="2767885"/>
                <a:ext cx="155575" cy="28416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2" name="Line 176"/>
              <p:cNvSpPr>
                <a:spLocks noChangeShapeType="1"/>
              </p:cNvSpPr>
              <p:nvPr/>
            </p:nvSpPr>
            <p:spPr bwMode="auto">
              <a:xfrm>
                <a:off x="4123880" y="2761535"/>
                <a:ext cx="498475" cy="317500"/>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3" name="Line 177"/>
              <p:cNvSpPr>
                <a:spLocks noChangeShapeType="1"/>
              </p:cNvSpPr>
              <p:nvPr/>
            </p:nvSpPr>
            <p:spPr bwMode="auto">
              <a:xfrm>
                <a:off x="4781106" y="2761535"/>
                <a:ext cx="417513" cy="3127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4" name="Line 178"/>
              <p:cNvSpPr>
                <a:spLocks noChangeShapeType="1"/>
              </p:cNvSpPr>
              <p:nvPr/>
            </p:nvSpPr>
            <p:spPr bwMode="auto">
              <a:xfrm>
                <a:off x="4785868" y="2750422"/>
                <a:ext cx="1069976" cy="33496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5" name="Line 179"/>
              <p:cNvSpPr>
                <a:spLocks noChangeShapeType="1"/>
              </p:cNvSpPr>
              <p:nvPr/>
            </p:nvSpPr>
            <p:spPr bwMode="auto">
              <a:xfrm flipH="1">
                <a:off x="899666" y="3229848"/>
                <a:ext cx="290513" cy="67468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6" name="Line 180"/>
              <p:cNvSpPr>
                <a:spLocks noChangeShapeType="1"/>
              </p:cNvSpPr>
              <p:nvPr/>
            </p:nvSpPr>
            <p:spPr bwMode="auto">
              <a:xfrm>
                <a:off x="1187004" y="3218735"/>
                <a:ext cx="368300" cy="685801"/>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7" name="Line 181"/>
              <p:cNvSpPr>
                <a:spLocks noChangeShapeType="1"/>
              </p:cNvSpPr>
              <p:nvPr/>
            </p:nvSpPr>
            <p:spPr bwMode="auto">
              <a:xfrm>
                <a:off x="1847404" y="3234610"/>
                <a:ext cx="14288" cy="663576"/>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8" name="Line 182"/>
              <p:cNvSpPr>
                <a:spLocks noChangeShapeType="1"/>
              </p:cNvSpPr>
              <p:nvPr/>
            </p:nvSpPr>
            <p:spPr bwMode="auto">
              <a:xfrm>
                <a:off x="1847404" y="3223498"/>
                <a:ext cx="666750" cy="68103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89" name="Line 183"/>
              <p:cNvSpPr>
                <a:spLocks noChangeShapeType="1"/>
              </p:cNvSpPr>
              <p:nvPr/>
            </p:nvSpPr>
            <p:spPr bwMode="auto">
              <a:xfrm>
                <a:off x="2591942" y="3223498"/>
                <a:ext cx="290513" cy="674688"/>
              </a:xfrm>
              <a:prstGeom prst="line">
                <a:avLst/>
              </a:prstGeom>
              <a:noFill/>
              <a:ln w="11113" cap="rnd">
                <a:solidFill>
                  <a:srgbClr val="0000FF"/>
                </a:solidFill>
                <a:round/>
                <a:headEnd/>
                <a:tailEnd/>
              </a:ln>
              <a:effectLst>
                <a:outerShdw blurRad="50800" dist="38100" dir="2700000" algn="tl" rotWithShape="0">
                  <a:prstClr val="black">
                    <a:alpha val="40000"/>
                  </a:prstClr>
                </a:outerShdw>
              </a:effectLst>
            </p:spPr>
            <p:txBody>
              <a:bodyPr/>
              <a:lstStyle/>
              <a:p>
                <a:endParaRPr lang="en-GB" dirty="0">
                  <a:latin typeface="Arial" panose="020B0604020202020204" pitchFamily="34" charset="0"/>
                  <a:cs typeface="Arial" panose="020B0604020202020204" pitchFamily="34" charset="0"/>
                </a:endParaRPr>
              </a:p>
            </p:txBody>
          </p:sp>
          <p:sp>
            <p:nvSpPr>
              <p:cNvPr id="90" name="Line 184"/>
              <p:cNvSpPr>
                <a:spLocks noChangeShapeType="1"/>
              </p:cNvSpPr>
              <p:nvPr/>
            </p:nvSpPr>
            <p:spPr bwMode="auto">
              <a:xfrm>
                <a:off x="2588767" y="3213973"/>
                <a:ext cx="950913" cy="684213"/>
              </a:xfrm>
              <a:prstGeom prst="line">
                <a:avLst/>
              </a:prstGeom>
              <a:noFill/>
              <a:ln w="11113" cap="rnd">
                <a:solidFill>
                  <a:srgbClr val="0000FF"/>
                </a:solidFill>
                <a:round/>
                <a:headEnd/>
                <a:tailEnd/>
              </a:ln>
              <a:effectLst>
                <a:outerShdw blurRad="50800" dist="38100" dir="2700000" algn="tl" rotWithShape="0">
                  <a:prstClr val="black">
                    <a:alpha val="40000"/>
                  </a:prstClr>
                </a:outerShdw>
              </a:effectLst>
            </p:spPr>
            <p:txBody>
              <a:bodyPr/>
              <a:lstStyle/>
              <a:p>
                <a:endParaRPr lang="en-GB" dirty="0">
                  <a:latin typeface="Arial" panose="020B0604020202020204" pitchFamily="34" charset="0"/>
                  <a:cs typeface="Arial" panose="020B0604020202020204" pitchFamily="34" charset="0"/>
                </a:endParaRPr>
              </a:p>
            </p:txBody>
          </p:sp>
          <p:sp>
            <p:nvSpPr>
              <p:cNvPr id="91" name="Line 185"/>
              <p:cNvSpPr>
                <a:spLocks noChangeShapeType="1"/>
              </p:cNvSpPr>
              <p:nvPr/>
            </p:nvSpPr>
            <p:spPr bwMode="auto">
              <a:xfrm>
                <a:off x="3242817" y="3234610"/>
                <a:ext cx="544513" cy="649288"/>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2" name="Line 186"/>
              <p:cNvSpPr>
                <a:spLocks noChangeShapeType="1"/>
              </p:cNvSpPr>
              <p:nvPr/>
            </p:nvSpPr>
            <p:spPr bwMode="auto">
              <a:xfrm>
                <a:off x="3252342" y="3223498"/>
                <a:ext cx="1190626" cy="658813"/>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3" name="Rectangle 187"/>
              <p:cNvSpPr>
                <a:spLocks noChangeArrowheads="1"/>
              </p:cNvSpPr>
              <p:nvPr/>
            </p:nvSpPr>
            <p:spPr bwMode="auto">
              <a:xfrm>
                <a:off x="5260531" y="3093323"/>
                <a:ext cx="474489"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   L</a:t>
                </a:r>
                <a:endParaRPr lang="en-GB" altLang="de-DE" dirty="0">
                  <a:latin typeface="Arial" panose="020B0604020202020204" pitchFamily="34" charset="0"/>
                  <a:cs typeface="Arial" panose="020B0604020202020204" pitchFamily="34" charset="0"/>
                </a:endParaRPr>
              </a:p>
            </p:txBody>
          </p:sp>
          <p:sp>
            <p:nvSpPr>
              <p:cNvPr id="94" name="Rectangle 188"/>
              <p:cNvSpPr>
                <a:spLocks noChangeArrowheads="1"/>
              </p:cNvSpPr>
              <p:nvPr/>
            </p:nvSpPr>
            <p:spPr bwMode="auto">
              <a:xfrm>
                <a:off x="5603431" y="3152060"/>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95" name="Rectangle 189"/>
              <p:cNvSpPr>
                <a:spLocks noChangeArrowheads="1"/>
              </p:cNvSpPr>
              <p:nvPr/>
            </p:nvSpPr>
            <p:spPr bwMode="auto">
              <a:xfrm>
                <a:off x="5603431" y="31488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96" name="Rectangle 190"/>
              <p:cNvSpPr>
                <a:spLocks noChangeArrowheads="1"/>
              </p:cNvSpPr>
              <p:nvPr/>
            </p:nvSpPr>
            <p:spPr bwMode="auto">
              <a:xfrm>
                <a:off x="5635181" y="31488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97" name="Rectangle 191"/>
              <p:cNvSpPr>
                <a:spLocks noChangeArrowheads="1"/>
              </p:cNvSpPr>
              <p:nvPr/>
            </p:nvSpPr>
            <p:spPr bwMode="auto">
              <a:xfrm>
                <a:off x="5362131" y="3206035"/>
                <a:ext cx="12824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3</a:t>
                </a:r>
                <a:endParaRPr lang="en-GB" altLang="de-DE" dirty="0">
                  <a:latin typeface="Arial" panose="020B0604020202020204" pitchFamily="34" charset="0"/>
                  <a:cs typeface="Arial" panose="020B0604020202020204" pitchFamily="34" charset="0"/>
                </a:endParaRPr>
              </a:p>
            </p:txBody>
          </p:sp>
          <p:sp>
            <p:nvSpPr>
              <p:cNvPr id="98" name="Rectangle 192"/>
              <p:cNvSpPr>
                <a:spLocks noChangeArrowheads="1"/>
              </p:cNvSpPr>
              <p:nvPr/>
            </p:nvSpPr>
            <p:spPr bwMode="auto">
              <a:xfrm>
                <a:off x="5427219" y="3210798"/>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99" name="Rectangle 193"/>
              <p:cNvSpPr>
                <a:spLocks noChangeArrowheads="1"/>
              </p:cNvSpPr>
              <p:nvPr/>
            </p:nvSpPr>
            <p:spPr bwMode="auto">
              <a:xfrm>
                <a:off x="5430394" y="3215560"/>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00" name="Rectangle 194"/>
              <p:cNvSpPr>
                <a:spLocks noChangeArrowheads="1"/>
              </p:cNvSpPr>
              <p:nvPr/>
            </p:nvSpPr>
            <p:spPr bwMode="auto">
              <a:xfrm>
                <a:off x="5462144" y="3215560"/>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101" name="Group 195"/>
              <p:cNvGrpSpPr>
                <a:grpSpLocks/>
              </p:cNvGrpSpPr>
              <p:nvPr/>
            </p:nvGrpSpPr>
            <p:grpSpPr bwMode="auto">
              <a:xfrm>
                <a:off x="6017773" y="3048876"/>
                <a:ext cx="717551" cy="409576"/>
                <a:chOff x="3813" y="2531"/>
                <a:chExt cx="452" cy="258"/>
              </a:xfrm>
            </p:grpSpPr>
            <p:sp>
              <p:nvSpPr>
                <p:cNvPr id="169" name="Rectangle 196"/>
                <p:cNvSpPr>
                  <a:spLocks noChangeArrowheads="1"/>
                </p:cNvSpPr>
                <p:nvPr/>
              </p:nvSpPr>
              <p:spPr bwMode="auto">
                <a:xfrm>
                  <a:off x="3813" y="2531"/>
                  <a:ext cx="452"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    PB</a:t>
                  </a:r>
                  <a:endParaRPr lang="en-GB" altLang="de-DE" dirty="0">
                    <a:latin typeface="Arial" panose="020B0604020202020204" pitchFamily="34" charset="0"/>
                    <a:cs typeface="Arial" panose="020B0604020202020204" pitchFamily="34" charset="0"/>
                  </a:endParaRPr>
                </a:p>
              </p:txBody>
            </p:sp>
            <p:sp>
              <p:nvSpPr>
                <p:cNvPr id="170" name="Rectangle 197"/>
                <p:cNvSpPr>
                  <a:spLocks noChangeArrowheads="1"/>
                </p:cNvSpPr>
                <p:nvPr/>
              </p:nvSpPr>
              <p:spPr bwMode="auto">
                <a:xfrm>
                  <a:off x="4141" y="2568"/>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71" name="Rectangle 198"/>
                <p:cNvSpPr>
                  <a:spLocks noChangeArrowheads="1"/>
                </p:cNvSpPr>
                <p:nvPr/>
              </p:nvSpPr>
              <p:spPr bwMode="auto">
                <a:xfrm>
                  <a:off x="4141" y="2566"/>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72" name="Rectangle 199"/>
                <p:cNvSpPr>
                  <a:spLocks noChangeArrowheads="1"/>
                </p:cNvSpPr>
                <p:nvPr/>
              </p:nvSpPr>
              <p:spPr bwMode="auto">
                <a:xfrm>
                  <a:off x="4160" y="2566"/>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73" name="Rectangle 200"/>
                <p:cNvSpPr>
                  <a:spLocks noChangeArrowheads="1"/>
                </p:cNvSpPr>
                <p:nvPr/>
              </p:nvSpPr>
              <p:spPr bwMode="auto">
                <a:xfrm>
                  <a:off x="3880" y="2612"/>
                  <a:ext cx="21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2:4</a:t>
                  </a:r>
                  <a:endParaRPr lang="en-GB" altLang="de-DE" dirty="0">
                    <a:latin typeface="Arial" panose="020B0604020202020204" pitchFamily="34" charset="0"/>
                    <a:cs typeface="Arial" panose="020B0604020202020204" pitchFamily="34" charset="0"/>
                  </a:endParaRPr>
                </a:p>
              </p:txBody>
            </p:sp>
            <p:sp>
              <p:nvSpPr>
                <p:cNvPr id="174" name="Rectangle 201"/>
                <p:cNvSpPr>
                  <a:spLocks noChangeArrowheads="1"/>
                </p:cNvSpPr>
                <p:nvPr/>
              </p:nvSpPr>
              <p:spPr bwMode="auto">
                <a:xfrm>
                  <a:off x="3990" y="2615"/>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75" name="Rectangle 202"/>
                <p:cNvSpPr>
                  <a:spLocks noChangeArrowheads="1"/>
                </p:cNvSpPr>
                <p:nvPr/>
              </p:nvSpPr>
              <p:spPr bwMode="auto">
                <a:xfrm>
                  <a:off x="3990" y="2614"/>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76" name="Rectangle 203"/>
                <p:cNvSpPr>
                  <a:spLocks noChangeArrowheads="1"/>
                </p:cNvSpPr>
                <p:nvPr/>
              </p:nvSpPr>
              <p:spPr bwMode="auto">
                <a:xfrm>
                  <a:off x="4009" y="2614"/>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sp>
            <p:nvSpPr>
              <p:cNvPr id="102" name="Rectangle 204"/>
              <p:cNvSpPr>
                <a:spLocks noChangeArrowheads="1"/>
              </p:cNvSpPr>
              <p:nvPr/>
            </p:nvSpPr>
            <p:spPr bwMode="auto">
              <a:xfrm>
                <a:off x="4879531" y="3855324"/>
                <a:ext cx="769441" cy="276999"/>
              </a:xfrm>
              <a:prstGeom prst="rect">
                <a:avLst/>
              </a:prstGeom>
              <a:noFill/>
              <a:ln w="9525">
                <a:noFill/>
                <a:miter lim="800000"/>
                <a:headEnd/>
                <a:tailEnd/>
              </a:ln>
            </p:spPr>
            <p:txBody>
              <a:bodyPr wrap="none" lIns="0" tIns="0" rIns="0" bIns="0">
                <a:spAutoFit/>
              </a:bodyPr>
              <a:lstStyle/>
              <a:p>
                <a:r>
                  <a:rPr lang="en-GB" altLang="de-DE" dirty="0">
                    <a:solidFill>
                      <a:srgbClr val="FF0000"/>
                    </a:solidFill>
                    <a:latin typeface="Arial" panose="020B0604020202020204" pitchFamily="34" charset="0"/>
                    <a:cs typeface="Arial" panose="020B0604020202020204" pitchFamily="34" charset="0"/>
                  </a:rPr>
                  <a:t>F     PB</a:t>
                </a:r>
              </a:p>
            </p:txBody>
          </p:sp>
          <p:sp>
            <p:nvSpPr>
              <p:cNvPr id="103" name="Rectangle 205"/>
              <p:cNvSpPr>
                <a:spLocks noChangeArrowheads="1"/>
              </p:cNvSpPr>
              <p:nvPr/>
            </p:nvSpPr>
            <p:spPr bwMode="auto">
              <a:xfrm>
                <a:off x="5398644" y="3914061"/>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04" name="Rectangle 206"/>
              <p:cNvSpPr>
                <a:spLocks noChangeArrowheads="1"/>
              </p:cNvSpPr>
              <p:nvPr/>
            </p:nvSpPr>
            <p:spPr bwMode="auto">
              <a:xfrm>
                <a:off x="5398644" y="3910886"/>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05" name="Rectangle 207"/>
              <p:cNvSpPr>
                <a:spLocks noChangeArrowheads="1"/>
              </p:cNvSpPr>
              <p:nvPr/>
            </p:nvSpPr>
            <p:spPr bwMode="auto">
              <a:xfrm>
                <a:off x="5428806" y="3910886"/>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06" name="Rectangle 208"/>
              <p:cNvSpPr>
                <a:spLocks noChangeArrowheads="1"/>
              </p:cNvSpPr>
              <p:nvPr/>
            </p:nvSpPr>
            <p:spPr bwMode="auto">
              <a:xfrm>
                <a:off x="4987481" y="3983911"/>
                <a:ext cx="320601" cy="276999"/>
              </a:xfrm>
              <a:prstGeom prst="rect">
                <a:avLst/>
              </a:prstGeom>
              <a:noFill/>
              <a:ln w="9525">
                <a:noFill/>
                <a:miter lim="800000"/>
                <a:headEnd/>
                <a:tailEnd/>
              </a:ln>
            </p:spPr>
            <p:txBody>
              <a:bodyPr wrap="none" lIns="0" tIns="0" rIns="0" bIns="0">
                <a:spAutoFit/>
              </a:bodyPr>
              <a:lstStyle/>
              <a:p>
                <a:r>
                  <a:rPr lang="en-GB" altLang="de-DE" dirty="0">
                    <a:solidFill>
                      <a:srgbClr val="FF0000"/>
                    </a:solidFill>
                    <a:latin typeface="Arial" panose="020B0604020202020204" pitchFamily="34" charset="0"/>
                    <a:cs typeface="Arial" panose="020B0604020202020204" pitchFamily="34" charset="0"/>
                  </a:rPr>
                  <a:t>2:5</a:t>
                </a:r>
              </a:p>
            </p:txBody>
          </p:sp>
          <p:sp>
            <p:nvSpPr>
              <p:cNvPr id="107" name="Rectangle 209"/>
              <p:cNvSpPr>
                <a:spLocks noChangeArrowheads="1"/>
              </p:cNvSpPr>
              <p:nvPr/>
            </p:nvSpPr>
            <p:spPr bwMode="auto">
              <a:xfrm>
                <a:off x="5158931" y="3988674"/>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08" name="Rectangle 210"/>
              <p:cNvSpPr>
                <a:spLocks noChangeArrowheads="1"/>
              </p:cNvSpPr>
              <p:nvPr/>
            </p:nvSpPr>
            <p:spPr bwMode="auto">
              <a:xfrm>
                <a:off x="5158931" y="398549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09" name="Rectangle 211"/>
              <p:cNvSpPr>
                <a:spLocks noChangeArrowheads="1"/>
              </p:cNvSpPr>
              <p:nvPr/>
            </p:nvSpPr>
            <p:spPr bwMode="auto">
              <a:xfrm>
                <a:off x="5192268" y="398549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110" name="Group 212"/>
              <p:cNvGrpSpPr>
                <a:grpSpLocks/>
              </p:cNvGrpSpPr>
              <p:nvPr/>
            </p:nvGrpSpPr>
            <p:grpSpPr bwMode="auto">
              <a:xfrm>
                <a:off x="1409255" y="4214103"/>
                <a:ext cx="793751" cy="412751"/>
                <a:chOff x="954" y="3306"/>
                <a:chExt cx="500" cy="260"/>
              </a:xfrm>
            </p:grpSpPr>
            <p:sp>
              <p:nvSpPr>
                <p:cNvPr id="161" name="Rectangle 213"/>
                <p:cNvSpPr>
                  <a:spLocks noChangeArrowheads="1"/>
                </p:cNvSpPr>
                <p:nvPr/>
              </p:nvSpPr>
              <p:spPr bwMode="auto">
                <a:xfrm>
                  <a:off x="954" y="3306"/>
                  <a:ext cx="500" cy="174"/>
                </a:xfrm>
                <a:prstGeom prst="rect">
                  <a:avLst/>
                </a:prstGeom>
                <a:noFill/>
                <a:ln w="9525">
                  <a:noFill/>
                  <a:miter lim="800000"/>
                  <a:headEnd/>
                  <a:tailEnd/>
                </a:ln>
              </p:spPr>
              <p:txBody>
                <a:bodyPr wrap="squar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F     PB</a:t>
                  </a:r>
                  <a:endParaRPr lang="en-GB" altLang="de-DE" dirty="0">
                    <a:latin typeface="Arial" panose="020B0604020202020204" pitchFamily="34" charset="0"/>
                    <a:cs typeface="Arial" panose="020B0604020202020204" pitchFamily="34" charset="0"/>
                  </a:endParaRPr>
                </a:p>
              </p:txBody>
            </p:sp>
            <p:sp>
              <p:nvSpPr>
                <p:cNvPr id="162" name="Rectangle 214"/>
                <p:cNvSpPr>
                  <a:spLocks noChangeArrowheads="1"/>
                </p:cNvSpPr>
                <p:nvPr/>
              </p:nvSpPr>
              <p:spPr bwMode="auto">
                <a:xfrm>
                  <a:off x="1283" y="3343"/>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63" name="Rectangle 215"/>
                <p:cNvSpPr>
                  <a:spLocks noChangeArrowheads="1"/>
                </p:cNvSpPr>
                <p:nvPr/>
              </p:nvSpPr>
              <p:spPr bwMode="auto">
                <a:xfrm>
                  <a:off x="1283" y="3341"/>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64" name="Rectangle 216"/>
                <p:cNvSpPr>
                  <a:spLocks noChangeArrowheads="1"/>
                </p:cNvSpPr>
                <p:nvPr/>
              </p:nvSpPr>
              <p:spPr bwMode="auto">
                <a:xfrm>
                  <a:off x="1301" y="3341"/>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65" name="Rectangle 217"/>
                <p:cNvSpPr>
                  <a:spLocks noChangeArrowheads="1"/>
                </p:cNvSpPr>
                <p:nvPr/>
              </p:nvSpPr>
              <p:spPr bwMode="auto">
                <a:xfrm>
                  <a:off x="1022" y="3389"/>
                  <a:ext cx="21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3:5</a:t>
                  </a:r>
                  <a:endParaRPr lang="en-GB" altLang="de-DE" dirty="0">
                    <a:latin typeface="Arial" panose="020B0604020202020204" pitchFamily="34" charset="0"/>
                    <a:cs typeface="Arial" panose="020B0604020202020204" pitchFamily="34" charset="0"/>
                  </a:endParaRPr>
                </a:p>
              </p:txBody>
            </p:sp>
            <p:sp>
              <p:nvSpPr>
                <p:cNvPr id="166" name="Rectangle 218"/>
                <p:cNvSpPr>
                  <a:spLocks noChangeArrowheads="1"/>
                </p:cNvSpPr>
                <p:nvPr/>
              </p:nvSpPr>
              <p:spPr bwMode="auto">
                <a:xfrm>
                  <a:off x="1131" y="3392"/>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67" name="Rectangle 219"/>
                <p:cNvSpPr>
                  <a:spLocks noChangeArrowheads="1"/>
                </p:cNvSpPr>
                <p:nvPr/>
              </p:nvSpPr>
              <p:spPr bwMode="auto">
                <a:xfrm>
                  <a:off x="1131" y="3390"/>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68" name="Rectangle 220"/>
                <p:cNvSpPr>
                  <a:spLocks noChangeArrowheads="1"/>
                </p:cNvSpPr>
                <p:nvPr/>
              </p:nvSpPr>
              <p:spPr bwMode="auto">
                <a:xfrm>
                  <a:off x="1151" y="3390"/>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grpSp>
            <p:nvGrpSpPr>
              <p:cNvPr id="111" name="Group 221"/>
              <p:cNvGrpSpPr>
                <a:grpSpLocks/>
              </p:cNvGrpSpPr>
              <p:nvPr/>
            </p:nvGrpSpPr>
            <p:grpSpPr bwMode="auto">
              <a:xfrm>
                <a:off x="1769616" y="3871199"/>
                <a:ext cx="844550" cy="263525"/>
                <a:chOff x="1289" y="2089"/>
                <a:chExt cx="628" cy="166"/>
              </a:xfrm>
            </p:grpSpPr>
            <p:sp>
              <p:nvSpPr>
                <p:cNvPr id="159" name="Rectangle 222"/>
                <p:cNvSpPr>
                  <a:spLocks noChangeArrowheads="1"/>
                </p:cNvSpPr>
                <p:nvPr/>
              </p:nvSpPr>
              <p:spPr bwMode="auto">
                <a:xfrm>
                  <a:off x="1289" y="2089"/>
                  <a:ext cx="628" cy="166"/>
                </a:xfrm>
                <a:prstGeom prst="rect">
                  <a:avLst/>
                </a:prstGeom>
                <a:solidFill>
                  <a:srgbClr val="DFDFDF"/>
                </a:solidFill>
                <a:ln w="9525">
                  <a:no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sp>
              <p:nvSpPr>
                <p:cNvPr id="160" name="Rectangle 223"/>
                <p:cNvSpPr>
                  <a:spLocks noChangeArrowheads="1"/>
                </p:cNvSpPr>
                <p:nvPr/>
              </p:nvSpPr>
              <p:spPr bwMode="auto">
                <a:xfrm>
                  <a:off x="1289" y="2089"/>
                  <a:ext cx="628" cy="166"/>
                </a:xfrm>
                <a:prstGeom prst="rect">
                  <a:avLst/>
                </a:prstGeom>
                <a:noFill/>
                <a:ln w="3175" cap="rnd">
                  <a:solidFill>
                    <a:srgbClr val="000000"/>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grpSp>
          <p:grpSp>
            <p:nvGrpSpPr>
              <p:cNvPr id="112" name="Group 224"/>
              <p:cNvGrpSpPr>
                <a:grpSpLocks/>
              </p:cNvGrpSpPr>
              <p:nvPr/>
            </p:nvGrpSpPr>
            <p:grpSpPr bwMode="auto">
              <a:xfrm>
                <a:off x="3693668" y="3882311"/>
                <a:ext cx="842963" cy="263525"/>
                <a:chOff x="2720" y="2096"/>
                <a:chExt cx="627" cy="166"/>
              </a:xfrm>
            </p:grpSpPr>
            <p:sp>
              <p:nvSpPr>
                <p:cNvPr id="157" name="Rectangle 225"/>
                <p:cNvSpPr>
                  <a:spLocks noChangeArrowheads="1"/>
                </p:cNvSpPr>
                <p:nvPr/>
              </p:nvSpPr>
              <p:spPr bwMode="auto">
                <a:xfrm>
                  <a:off x="2720" y="2096"/>
                  <a:ext cx="627" cy="166"/>
                </a:xfrm>
                <a:prstGeom prst="rect">
                  <a:avLst/>
                </a:prstGeom>
                <a:noFill/>
                <a:ln w="9525">
                  <a:no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sp>
              <p:nvSpPr>
                <p:cNvPr id="158" name="Rectangle 226"/>
                <p:cNvSpPr>
                  <a:spLocks noChangeArrowheads="1"/>
                </p:cNvSpPr>
                <p:nvPr/>
              </p:nvSpPr>
              <p:spPr bwMode="auto">
                <a:xfrm>
                  <a:off x="2720" y="2096"/>
                  <a:ext cx="627" cy="166"/>
                </a:xfrm>
                <a:prstGeom prst="rect">
                  <a:avLst/>
                </a:prstGeom>
                <a:noFill/>
                <a:ln w="3175" cap="rnd">
                  <a:solidFill>
                    <a:srgbClr val="000000"/>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grpSp>
          <p:grpSp>
            <p:nvGrpSpPr>
              <p:cNvPr id="113" name="Group 227"/>
              <p:cNvGrpSpPr>
                <a:grpSpLocks/>
              </p:cNvGrpSpPr>
              <p:nvPr/>
            </p:nvGrpSpPr>
            <p:grpSpPr bwMode="auto">
              <a:xfrm>
                <a:off x="809178" y="3871199"/>
                <a:ext cx="839788" cy="263525"/>
                <a:chOff x="575" y="2089"/>
                <a:chExt cx="625" cy="166"/>
              </a:xfrm>
            </p:grpSpPr>
            <p:sp>
              <p:nvSpPr>
                <p:cNvPr id="155" name="Rectangle 228"/>
                <p:cNvSpPr>
                  <a:spLocks noChangeArrowheads="1"/>
                </p:cNvSpPr>
                <p:nvPr/>
              </p:nvSpPr>
              <p:spPr bwMode="auto">
                <a:xfrm>
                  <a:off x="575" y="2089"/>
                  <a:ext cx="625" cy="166"/>
                </a:xfrm>
                <a:prstGeom prst="rect">
                  <a:avLst/>
                </a:prstGeom>
                <a:solidFill>
                  <a:srgbClr val="DFDFDF"/>
                </a:solidFill>
                <a:ln w="9525">
                  <a:no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sp>
              <p:nvSpPr>
                <p:cNvPr id="156" name="Rectangle 229"/>
                <p:cNvSpPr>
                  <a:spLocks noChangeArrowheads="1"/>
                </p:cNvSpPr>
                <p:nvPr/>
              </p:nvSpPr>
              <p:spPr bwMode="auto">
                <a:xfrm>
                  <a:off x="575" y="2089"/>
                  <a:ext cx="625" cy="166"/>
                </a:xfrm>
                <a:prstGeom prst="rect">
                  <a:avLst/>
                </a:prstGeom>
                <a:noFill/>
                <a:ln w="3175" cap="rnd">
                  <a:solidFill>
                    <a:srgbClr val="000000"/>
                  </a:solidFill>
                  <a:miter lim="800000"/>
                  <a:headEnd/>
                  <a:tailEnd/>
                </a:ln>
              </p:spPr>
              <p:txBody>
                <a:bodyPr/>
                <a:lstStyle/>
                <a:p>
                  <a:endParaRPr lang="en-GB" altLang="de-DE" dirty="0">
                    <a:latin typeface="Arial" panose="020B0604020202020204" pitchFamily="34" charset="0"/>
                    <a:cs typeface="Arial" panose="020B0604020202020204" pitchFamily="34" charset="0"/>
                  </a:endParaRPr>
                </a:p>
              </p:txBody>
            </p:sp>
          </p:grpSp>
          <p:grpSp>
            <p:nvGrpSpPr>
              <p:cNvPr id="114" name="Group 230"/>
              <p:cNvGrpSpPr>
                <a:grpSpLocks/>
              </p:cNvGrpSpPr>
              <p:nvPr/>
            </p:nvGrpSpPr>
            <p:grpSpPr bwMode="auto">
              <a:xfrm>
                <a:off x="842516" y="3931524"/>
                <a:ext cx="112713" cy="111125"/>
                <a:chOff x="599" y="2127"/>
                <a:chExt cx="84" cy="70"/>
              </a:xfrm>
            </p:grpSpPr>
            <p:sp>
              <p:nvSpPr>
                <p:cNvPr id="153" name="Freeform 231"/>
                <p:cNvSpPr>
                  <a:spLocks/>
                </p:cNvSpPr>
                <p:nvPr/>
              </p:nvSpPr>
              <p:spPr bwMode="auto">
                <a:xfrm>
                  <a:off x="599" y="2127"/>
                  <a:ext cx="84" cy="70"/>
                </a:xfrm>
                <a:custGeom>
                  <a:avLst/>
                  <a:gdLst>
                    <a:gd name="T0" fmla="*/ 84 w 84"/>
                    <a:gd name="T1" fmla="*/ 35 h 70"/>
                    <a:gd name="T2" fmla="*/ 81 w 84"/>
                    <a:gd name="T3" fmla="*/ 21 h 70"/>
                    <a:gd name="T4" fmla="*/ 72 w 84"/>
                    <a:gd name="T5" fmla="*/ 11 h 70"/>
                    <a:gd name="T6" fmla="*/ 58 w 84"/>
                    <a:gd name="T7" fmla="*/ 2 h 70"/>
                    <a:gd name="T8" fmla="*/ 42 w 84"/>
                    <a:gd name="T9" fmla="*/ 0 h 70"/>
                    <a:gd name="T10" fmla="*/ 26 w 84"/>
                    <a:gd name="T11" fmla="*/ 2 h 70"/>
                    <a:gd name="T12" fmla="*/ 12 w 84"/>
                    <a:gd name="T13" fmla="*/ 11 h 70"/>
                    <a:gd name="T14" fmla="*/ 3 w 84"/>
                    <a:gd name="T15" fmla="*/ 21 h 70"/>
                    <a:gd name="T16" fmla="*/ 0 w 84"/>
                    <a:gd name="T17" fmla="*/ 35 h 70"/>
                    <a:gd name="T18" fmla="*/ 3 w 84"/>
                    <a:gd name="T19" fmla="*/ 49 h 70"/>
                    <a:gd name="T20" fmla="*/ 12 w 84"/>
                    <a:gd name="T21" fmla="*/ 60 h 70"/>
                    <a:gd name="T22" fmla="*/ 42 w 84"/>
                    <a:gd name="T23" fmla="*/ 70 h 70"/>
                    <a:gd name="T24" fmla="*/ 58 w 84"/>
                    <a:gd name="T25" fmla="*/ 69 h 70"/>
                    <a:gd name="T26" fmla="*/ 72 w 84"/>
                    <a:gd name="T27" fmla="*/ 60 h 70"/>
                    <a:gd name="T28" fmla="*/ 81 w 84"/>
                    <a:gd name="T29" fmla="*/ 49 h 70"/>
                    <a:gd name="T30" fmla="*/ 84 w 84"/>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0"/>
                    <a:gd name="T50" fmla="*/ 84 w 8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0">
                      <a:moveTo>
                        <a:pt x="84" y="35"/>
                      </a:moveTo>
                      <a:lnTo>
                        <a:pt x="81" y="21"/>
                      </a:lnTo>
                      <a:lnTo>
                        <a:pt x="72" y="11"/>
                      </a:lnTo>
                      <a:lnTo>
                        <a:pt x="58" y="2"/>
                      </a:lnTo>
                      <a:lnTo>
                        <a:pt x="42" y="0"/>
                      </a:lnTo>
                      <a:lnTo>
                        <a:pt x="26" y="2"/>
                      </a:lnTo>
                      <a:lnTo>
                        <a:pt x="12" y="11"/>
                      </a:lnTo>
                      <a:lnTo>
                        <a:pt x="3" y="21"/>
                      </a:lnTo>
                      <a:lnTo>
                        <a:pt x="0" y="35"/>
                      </a:lnTo>
                      <a:lnTo>
                        <a:pt x="3" y="49"/>
                      </a:lnTo>
                      <a:lnTo>
                        <a:pt x="12" y="60"/>
                      </a:lnTo>
                      <a:lnTo>
                        <a:pt x="42" y="70"/>
                      </a:lnTo>
                      <a:lnTo>
                        <a:pt x="58" y="69"/>
                      </a:lnTo>
                      <a:lnTo>
                        <a:pt x="72" y="60"/>
                      </a:lnTo>
                      <a:lnTo>
                        <a:pt x="81" y="49"/>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4" name="Freeform 232"/>
                <p:cNvSpPr>
                  <a:spLocks/>
                </p:cNvSpPr>
                <p:nvPr/>
              </p:nvSpPr>
              <p:spPr bwMode="auto">
                <a:xfrm>
                  <a:off x="599" y="2127"/>
                  <a:ext cx="84" cy="70"/>
                </a:xfrm>
                <a:custGeom>
                  <a:avLst/>
                  <a:gdLst>
                    <a:gd name="T0" fmla="*/ 84 w 84"/>
                    <a:gd name="T1" fmla="*/ 35 h 70"/>
                    <a:gd name="T2" fmla="*/ 81 w 84"/>
                    <a:gd name="T3" fmla="*/ 21 h 70"/>
                    <a:gd name="T4" fmla="*/ 72 w 84"/>
                    <a:gd name="T5" fmla="*/ 11 h 70"/>
                    <a:gd name="T6" fmla="*/ 58 w 84"/>
                    <a:gd name="T7" fmla="*/ 2 h 70"/>
                    <a:gd name="T8" fmla="*/ 42 w 84"/>
                    <a:gd name="T9" fmla="*/ 0 h 70"/>
                    <a:gd name="T10" fmla="*/ 26 w 84"/>
                    <a:gd name="T11" fmla="*/ 2 h 70"/>
                    <a:gd name="T12" fmla="*/ 12 w 84"/>
                    <a:gd name="T13" fmla="*/ 11 h 70"/>
                    <a:gd name="T14" fmla="*/ 3 w 84"/>
                    <a:gd name="T15" fmla="*/ 21 h 70"/>
                    <a:gd name="T16" fmla="*/ 0 w 84"/>
                    <a:gd name="T17" fmla="*/ 35 h 70"/>
                    <a:gd name="T18" fmla="*/ 3 w 84"/>
                    <a:gd name="T19" fmla="*/ 49 h 70"/>
                    <a:gd name="T20" fmla="*/ 12 w 84"/>
                    <a:gd name="T21" fmla="*/ 60 h 70"/>
                    <a:gd name="T22" fmla="*/ 42 w 84"/>
                    <a:gd name="T23" fmla="*/ 70 h 70"/>
                    <a:gd name="T24" fmla="*/ 58 w 84"/>
                    <a:gd name="T25" fmla="*/ 69 h 70"/>
                    <a:gd name="T26" fmla="*/ 72 w 84"/>
                    <a:gd name="T27" fmla="*/ 60 h 70"/>
                    <a:gd name="T28" fmla="*/ 81 w 84"/>
                    <a:gd name="T29" fmla="*/ 49 h 70"/>
                    <a:gd name="T30" fmla="*/ 84 w 84"/>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0"/>
                    <a:gd name="T50" fmla="*/ 84 w 8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0">
                      <a:moveTo>
                        <a:pt x="84" y="35"/>
                      </a:moveTo>
                      <a:lnTo>
                        <a:pt x="81" y="21"/>
                      </a:lnTo>
                      <a:lnTo>
                        <a:pt x="72" y="11"/>
                      </a:lnTo>
                      <a:lnTo>
                        <a:pt x="58" y="2"/>
                      </a:lnTo>
                      <a:lnTo>
                        <a:pt x="42" y="0"/>
                      </a:lnTo>
                      <a:lnTo>
                        <a:pt x="26" y="2"/>
                      </a:lnTo>
                      <a:lnTo>
                        <a:pt x="12" y="11"/>
                      </a:lnTo>
                      <a:lnTo>
                        <a:pt x="3" y="21"/>
                      </a:lnTo>
                      <a:lnTo>
                        <a:pt x="0" y="35"/>
                      </a:lnTo>
                      <a:lnTo>
                        <a:pt x="3" y="49"/>
                      </a:lnTo>
                      <a:lnTo>
                        <a:pt x="12" y="60"/>
                      </a:lnTo>
                      <a:lnTo>
                        <a:pt x="42" y="70"/>
                      </a:lnTo>
                      <a:lnTo>
                        <a:pt x="58" y="69"/>
                      </a:lnTo>
                      <a:lnTo>
                        <a:pt x="72" y="60"/>
                      </a:lnTo>
                      <a:lnTo>
                        <a:pt x="81" y="49"/>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5" name="Group 233"/>
              <p:cNvGrpSpPr>
                <a:grpSpLocks/>
              </p:cNvGrpSpPr>
              <p:nvPr/>
            </p:nvGrpSpPr>
            <p:grpSpPr bwMode="auto">
              <a:xfrm>
                <a:off x="1499741" y="3931524"/>
                <a:ext cx="112713" cy="111125"/>
                <a:chOff x="1088" y="2127"/>
                <a:chExt cx="84" cy="70"/>
              </a:xfrm>
            </p:grpSpPr>
            <p:sp>
              <p:nvSpPr>
                <p:cNvPr id="151" name="Freeform 234"/>
                <p:cNvSpPr>
                  <a:spLocks/>
                </p:cNvSpPr>
                <p:nvPr/>
              </p:nvSpPr>
              <p:spPr bwMode="auto">
                <a:xfrm>
                  <a:off x="1088" y="2127"/>
                  <a:ext cx="84" cy="70"/>
                </a:xfrm>
                <a:custGeom>
                  <a:avLst/>
                  <a:gdLst>
                    <a:gd name="T0" fmla="*/ 84 w 84"/>
                    <a:gd name="T1" fmla="*/ 35 h 70"/>
                    <a:gd name="T2" fmla="*/ 81 w 84"/>
                    <a:gd name="T3" fmla="*/ 21 h 70"/>
                    <a:gd name="T4" fmla="*/ 70 w 84"/>
                    <a:gd name="T5" fmla="*/ 11 h 70"/>
                    <a:gd name="T6" fmla="*/ 58 w 84"/>
                    <a:gd name="T7" fmla="*/ 2 h 70"/>
                    <a:gd name="T8" fmla="*/ 42 w 84"/>
                    <a:gd name="T9" fmla="*/ 0 h 70"/>
                    <a:gd name="T10" fmla="*/ 24 w 84"/>
                    <a:gd name="T11" fmla="*/ 2 h 70"/>
                    <a:gd name="T12" fmla="*/ 11 w 84"/>
                    <a:gd name="T13" fmla="*/ 11 h 70"/>
                    <a:gd name="T14" fmla="*/ 3 w 84"/>
                    <a:gd name="T15" fmla="*/ 21 h 70"/>
                    <a:gd name="T16" fmla="*/ 0 w 84"/>
                    <a:gd name="T17" fmla="*/ 35 h 70"/>
                    <a:gd name="T18" fmla="*/ 3 w 84"/>
                    <a:gd name="T19" fmla="*/ 49 h 70"/>
                    <a:gd name="T20" fmla="*/ 11 w 84"/>
                    <a:gd name="T21" fmla="*/ 60 h 70"/>
                    <a:gd name="T22" fmla="*/ 42 w 84"/>
                    <a:gd name="T23" fmla="*/ 70 h 70"/>
                    <a:gd name="T24" fmla="*/ 58 w 84"/>
                    <a:gd name="T25" fmla="*/ 69 h 70"/>
                    <a:gd name="T26" fmla="*/ 70 w 84"/>
                    <a:gd name="T27" fmla="*/ 60 h 70"/>
                    <a:gd name="T28" fmla="*/ 81 w 84"/>
                    <a:gd name="T29" fmla="*/ 49 h 70"/>
                    <a:gd name="T30" fmla="*/ 84 w 84"/>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0"/>
                    <a:gd name="T50" fmla="*/ 84 w 8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0">
                      <a:moveTo>
                        <a:pt x="84" y="35"/>
                      </a:moveTo>
                      <a:lnTo>
                        <a:pt x="81" y="21"/>
                      </a:lnTo>
                      <a:lnTo>
                        <a:pt x="70" y="11"/>
                      </a:lnTo>
                      <a:lnTo>
                        <a:pt x="58" y="2"/>
                      </a:lnTo>
                      <a:lnTo>
                        <a:pt x="42" y="0"/>
                      </a:lnTo>
                      <a:lnTo>
                        <a:pt x="24" y="2"/>
                      </a:lnTo>
                      <a:lnTo>
                        <a:pt x="11" y="11"/>
                      </a:lnTo>
                      <a:lnTo>
                        <a:pt x="3" y="21"/>
                      </a:lnTo>
                      <a:lnTo>
                        <a:pt x="0" y="35"/>
                      </a:lnTo>
                      <a:lnTo>
                        <a:pt x="3" y="49"/>
                      </a:lnTo>
                      <a:lnTo>
                        <a:pt x="11" y="60"/>
                      </a:lnTo>
                      <a:lnTo>
                        <a:pt x="42" y="70"/>
                      </a:lnTo>
                      <a:lnTo>
                        <a:pt x="58" y="69"/>
                      </a:lnTo>
                      <a:lnTo>
                        <a:pt x="70" y="60"/>
                      </a:lnTo>
                      <a:lnTo>
                        <a:pt x="81" y="49"/>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2" name="Freeform 235"/>
                <p:cNvSpPr>
                  <a:spLocks/>
                </p:cNvSpPr>
                <p:nvPr/>
              </p:nvSpPr>
              <p:spPr bwMode="auto">
                <a:xfrm>
                  <a:off x="1088" y="2127"/>
                  <a:ext cx="84" cy="70"/>
                </a:xfrm>
                <a:custGeom>
                  <a:avLst/>
                  <a:gdLst>
                    <a:gd name="T0" fmla="*/ 84 w 84"/>
                    <a:gd name="T1" fmla="*/ 35 h 70"/>
                    <a:gd name="T2" fmla="*/ 81 w 84"/>
                    <a:gd name="T3" fmla="*/ 21 h 70"/>
                    <a:gd name="T4" fmla="*/ 70 w 84"/>
                    <a:gd name="T5" fmla="*/ 11 h 70"/>
                    <a:gd name="T6" fmla="*/ 58 w 84"/>
                    <a:gd name="T7" fmla="*/ 2 h 70"/>
                    <a:gd name="T8" fmla="*/ 42 w 84"/>
                    <a:gd name="T9" fmla="*/ 0 h 70"/>
                    <a:gd name="T10" fmla="*/ 24 w 84"/>
                    <a:gd name="T11" fmla="*/ 2 h 70"/>
                    <a:gd name="T12" fmla="*/ 11 w 84"/>
                    <a:gd name="T13" fmla="*/ 11 h 70"/>
                    <a:gd name="T14" fmla="*/ 3 w 84"/>
                    <a:gd name="T15" fmla="*/ 21 h 70"/>
                    <a:gd name="T16" fmla="*/ 0 w 84"/>
                    <a:gd name="T17" fmla="*/ 35 h 70"/>
                    <a:gd name="T18" fmla="*/ 3 w 84"/>
                    <a:gd name="T19" fmla="*/ 49 h 70"/>
                    <a:gd name="T20" fmla="*/ 11 w 84"/>
                    <a:gd name="T21" fmla="*/ 60 h 70"/>
                    <a:gd name="T22" fmla="*/ 42 w 84"/>
                    <a:gd name="T23" fmla="*/ 70 h 70"/>
                    <a:gd name="T24" fmla="*/ 58 w 84"/>
                    <a:gd name="T25" fmla="*/ 69 h 70"/>
                    <a:gd name="T26" fmla="*/ 70 w 84"/>
                    <a:gd name="T27" fmla="*/ 60 h 70"/>
                    <a:gd name="T28" fmla="*/ 81 w 84"/>
                    <a:gd name="T29" fmla="*/ 49 h 70"/>
                    <a:gd name="T30" fmla="*/ 84 w 84"/>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0"/>
                    <a:gd name="T50" fmla="*/ 84 w 8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0">
                      <a:moveTo>
                        <a:pt x="84" y="35"/>
                      </a:moveTo>
                      <a:lnTo>
                        <a:pt x="81" y="21"/>
                      </a:lnTo>
                      <a:lnTo>
                        <a:pt x="70" y="11"/>
                      </a:lnTo>
                      <a:lnTo>
                        <a:pt x="58" y="2"/>
                      </a:lnTo>
                      <a:lnTo>
                        <a:pt x="42" y="0"/>
                      </a:lnTo>
                      <a:lnTo>
                        <a:pt x="24" y="2"/>
                      </a:lnTo>
                      <a:lnTo>
                        <a:pt x="11" y="11"/>
                      </a:lnTo>
                      <a:lnTo>
                        <a:pt x="3" y="21"/>
                      </a:lnTo>
                      <a:lnTo>
                        <a:pt x="0" y="35"/>
                      </a:lnTo>
                      <a:lnTo>
                        <a:pt x="3" y="49"/>
                      </a:lnTo>
                      <a:lnTo>
                        <a:pt x="11" y="60"/>
                      </a:lnTo>
                      <a:lnTo>
                        <a:pt x="42" y="70"/>
                      </a:lnTo>
                      <a:lnTo>
                        <a:pt x="58" y="69"/>
                      </a:lnTo>
                      <a:lnTo>
                        <a:pt x="70" y="60"/>
                      </a:lnTo>
                      <a:lnTo>
                        <a:pt x="81" y="49"/>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6" name="Group 236"/>
              <p:cNvGrpSpPr>
                <a:grpSpLocks/>
              </p:cNvGrpSpPr>
              <p:nvPr/>
            </p:nvGrpSpPr>
            <p:grpSpPr bwMode="auto">
              <a:xfrm>
                <a:off x="1809304" y="3931524"/>
                <a:ext cx="112713" cy="114300"/>
                <a:chOff x="1318" y="2127"/>
                <a:chExt cx="84" cy="72"/>
              </a:xfrm>
            </p:grpSpPr>
            <p:sp>
              <p:nvSpPr>
                <p:cNvPr id="149" name="Freeform 237"/>
                <p:cNvSpPr>
                  <a:spLocks/>
                </p:cNvSpPr>
                <p:nvPr/>
              </p:nvSpPr>
              <p:spPr bwMode="auto">
                <a:xfrm>
                  <a:off x="1318" y="2127"/>
                  <a:ext cx="84" cy="72"/>
                </a:xfrm>
                <a:custGeom>
                  <a:avLst/>
                  <a:gdLst>
                    <a:gd name="T0" fmla="*/ 84 w 84"/>
                    <a:gd name="T1" fmla="*/ 35 h 72"/>
                    <a:gd name="T2" fmla="*/ 80 w 84"/>
                    <a:gd name="T3" fmla="*/ 21 h 72"/>
                    <a:gd name="T4" fmla="*/ 70 w 84"/>
                    <a:gd name="T5" fmla="*/ 11 h 72"/>
                    <a:gd name="T6" fmla="*/ 58 w 84"/>
                    <a:gd name="T7" fmla="*/ 2 h 72"/>
                    <a:gd name="T8" fmla="*/ 42 w 84"/>
                    <a:gd name="T9" fmla="*/ 0 h 72"/>
                    <a:gd name="T10" fmla="*/ 24 w 84"/>
                    <a:gd name="T11" fmla="*/ 2 h 72"/>
                    <a:gd name="T12" fmla="*/ 12 w 84"/>
                    <a:gd name="T13" fmla="*/ 11 h 72"/>
                    <a:gd name="T14" fmla="*/ 3 w 84"/>
                    <a:gd name="T15" fmla="*/ 21 h 72"/>
                    <a:gd name="T16" fmla="*/ 0 w 84"/>
                    <a:gd name="T17" fmla="*/ 35 h 72"/>
                    <a:gd name="T18" fmla="*/ 3 w 84"/>
                    <a:gd name="T19" fmla="*/ 51 h 72"/>
                    <a:gd name="T20" fmla="*/ 12 w 84"/>
                    <a:gd name="T21" fmla="*/ 62 h 72"/>
                    <a:gd name="T22" fmla="*/ 42 w 84"/>
                    <a:gd name="T23" fmla="*/ 72 h 72"/>
                    <a:gd name="T24" fmla="*/ 58 w 84"/>
                    <a:gd name="T25" fmla="*/ 69 h 72"/>
                    <a:gd name="T26" fmla="*/ 70 w 84"/>
                    <a:gd name="T27" fmla="*/ 62 h 72"/>
                    <a:gd name="T28" fmla="*/ 80 w 84"/>
                    <a:gd name="T29" fmla="*/ 51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0" y="21"/>
                      </a:lnTo>
                      <a:lnTo>
                        <a:pt x="70" y="11"/>
                      </a:lnTo>
                      <a:lnTo>
                        <a:pt x="58" y="2"/>
                      </a:lnTo>
                      <a:lnTo>
                        <a:pt x="42" y="0"/>
                      </a:lnTo>
                      <a:lnTo>
                        <a:pt x="24" y="2"/>
                      </a:lnTo>
                      <a:lnTo>
                        <a:pt x="12" y="11"/>
                      </a:lnTo>
                      <a:lnTo>
                        <a:pt x="3" y="21"/>
                      </a:lnTo>
                      <a:lnTo>
                        <a:pt x="0" y="35"/>
                      </a:lnTo>
                      <a:lnTo>
                        <a:pt x="3" y="51"/>
                      </a:lnTo>
                      <a:lnTo>
                        <a:pt x="12" y="62"/>
                      </a:lnTo>
                      <a:lnTo>
                        <a:pt x="42" y="72"/>
                      </a:lnTo>
                      <a:lnTo>
                        <a:pt x="58" y="69"/>
                      </a:lnTo>
                      <a:lnTo>
                        <a:pt x="70" y="62"/>
                      </a:lnTo>
                      <a:lnTo>
                        <a:pt x="80" y="51"/>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50" name="Freeform 238"/>
                <p:cNvSpPr>
                  <a:spLocks/>
                </p:cNvSpPr>
                <p:nvPr/>
              </p:nvSpPr>
              <p:spPr bwMode="auto">
                <a:xfrm>
                  <a:off x="1318" y="2127"/>
                  <a:ext cx="84" cy="72"/>
                </a:xfrm>
                <a:custGeom>
                  <a:avLst/>
                  <a:gdLst>
                    <a:gd name="T0" fmla="*/ 84 w 84"/>
                    <a:gd name="T1" fmla="*/ 35 h 72"/>
                    <a:gd name="T2" fmla="*/ 80 w 84"/>
                    <a:gd name="T3" fmla="*/ 21 h 72"/>
                    <a:gd name="T4" fmla="*/ 70 w 84"/>
                    <a:gd name="T5" fmla="*/ 11 h 72"/>
                    <a:gd name="T6" fmla="*/ 58 w 84"/>
                    <a:gd name="T7" fmla="*/ 2 h 72"/>
                    <a:gd name="T8" fmla="*/ 42 w 84"/>
                    <a:gd name="T9" fmla="*/ 0 h 72"/>
                    <a:gd name="T10" fmla="*/ 24 w 84"/>
                    <a:gd name="T11" fmla="*/ 2 h 72"/>
                    <a:gd name="T12" fmla="*/ 12 w 84"/>
                    <a:gd name="T13" fmla="*/ 11 h 72"/>
                    <a:gd name="T14" fmla="*/ 3 w 84"/>
                    <a:gd name="T15" fmla="*/ 21 h 72"/>
                    <a:gd name="T16" fmla="*/ 0 w 84"/>
                    <a:gd name="T17" fmla="*/ 35 h 72"/>
                    <a:gd name="T18" fmla="*/ 3 w 84"/>
                    <a:gd name="T19" fmla="*/ 51 h 72"/>
                    <a:gd name="T20" fmla="*/ 12 w 84"/>
                    <a:gd name="T21" fmla="*/ 62 h 72"/>
                    <a:gd name="T22" fmla="*/ 42 w 84"/>
                    <a:gd name="T23" fmla="*/ 72 h 72"/>
                    <a:gd name="T24" fmla="*/ 58 w 84"/>
                    <a:gd name="T25" fmla="*/ 69 h 72"/>
                    <a:gd name="T26" fmla="*/ 70 w 84"/>
                    <a:gd name="T27" fmla="*/ 62 h 72"/>
                    <a:gd name="T28" fmla="*/ 80 w 84"/>
                    <a:gd name="T29" fmla="*/ 51 h 72"/>
                    <a:gd name="T30" fmla="*/ 84 w 84"/>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2"/>
                    <a:gd name="T50" fmla="*/ 84 w 84"/>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2">
                      <a:moveTo>
                        <a:pt x="84" y="35"/>
                      </a:moveTo>
                      <a:lnTo>
                        <a:pt x="80" y="21"/>
                      </a:lnTo>
                      <a:lnTo>
                        <a:pt x="70" y="11"/>
                      </a:lnTo>
                      <a:lnTo>
                        <a:pt x="58" y="2"/>
                      </a:lnTo>
                      <a:lnTo>
                        <a:pt x="42" y="0"/>
                      </a:lnTo>
                      <a:lnTo>
                        <a:pt x="24" y="2"/>
                      </a:lnTo>
                      <a:lnTo>
                        <a:pt x="12" y="11"/>
                      </a:lnTo>
                      <a:lnTo>
                        <a:pt x="3" y="21"/>
                      </a:lnTo>
                      <a:lnTo>
                        <a:pt x="0" y="35"/>
                      </a:lnTo>
                      <a:lnTo>
                        <a:pt x="3" y="51"/>
                      </a:lnTo>
                      <a:lnTo>
                        <a:pt x="12" y="62"/>
                      </a:lnTo>
                      <a:lnTo>
                        <a:pt x="42" y="72"/>
                      </a:lnTo>
                      <a:lnTo>
                        <a:pt x="58" y="69"/>
                      </a:lnTo>
                      <a:lnTo>
                        <a:pt x="70" y="62"/>
                      </a:lnTo>
                      <a:lnTo>
                        <a:pt x="80" y="51"/>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7" name="Group 239"/>
              <p:cNvGrpSpPr>
                <a:grpSpLocks/>
              </p:cNvGrpSpPr>
              <p:nvPr/>
            </p:nvGrpSpPr>
            <p:grpSpPr bwMode="auto">
              <a:xfrm>
                <a:off x="2464942" y="3931524"/>
                <a:ext cx="111125" cy="114300"/>
                <a:chOff x="1806" y="2127"/>
                <a:chExt cx="83" cy="72"/>
              </a:xfrm>
            </p:grpSpPr>
            <p:sp>
              <p:nvSpPr>
                <p:cNvPr id="147" name="Freeform 240"/>
                <p:cNvSpPr>
                  <a:spLocks/>
                </p:cNvSpPr>
                <p:nvPr/>
              </p:nvSpPr>
              <p:spPr bwMode="auto">
                <a:xfrm>
                  <a:off x="1806" y="2127"/>
                  <a:ext cx="83" cy="72"/>
                </a:xfrm>
                <a:custGeom>
                  <a:avLst/>
                  <a:gdLst>
                    <a:gd name="T0" fmla="*/ 83 w 83"/>
                    <a:gd name="T1" fmla="*/ 35 h 72"/>
                    <a:gd name="T2" fmla="*/ 79 w 83"/>
                    <a:gd name="T3" fmla="*/ 21 h 72"/>
                    <a:gd name="T4" fmla="*/ 70 w 83"/>
                    <a:gd name="T5" fmla="*/ 11 h 72"/>
                    <a:gd name="T6" fmla="*/ 57 w 83"/>
                    <a:gd name="T7" fmla="*/ 2 h 72"/>
                    <a:gd name="T8" fmla="*/ 41 w 83"/>
                    <a:gd name="T9" fmla="*/ 0 h 72"/>
                    <a:gd name="T10" fmla="*/ 25 w 83"/>
                    <a:gd name="T11" fmla="*/ 2 h 72"/>
                    <a:gd name="T12" fmla="*/ 11 w 83"/>
                    <a:gd name="T13" fmla="*/ 11 h 72"/>
                    <a:gd name="T14" fmla="*/ 4 w 83"/>
                    <a:gd name="T15" fmla="*/ 21 h 72"/>
                    <a:gd name="T16" fmla="*/ 0 w 83"/>
                    <a:gd name="T17" fmla="*/ 35 h 72"/>
                    <a:gd name="T18" fmla="*/ 4 w 83"/>
                    <a:gd name="T19" fmla="*/ 51 h 72"/>
                    <a:gd name="T20" fmla="*/ 11 w 83"/>
                    <a:gd name="T21" fmla="*/ 62 h 72"/>
                    <a:gd name="T22" fmla="*/ 41 w 83"/>
                    <a:gd name="T23" fmla="*/ 72 h 72"/>
                    <a:gd name="T24" fmla="*/ 57 w 83"/>
                    <a:gd name="T25" fmla="*/ 69 h 72"/>
                    <a:gd name="T26" fmla="*/ 70 w 83"/>
                    <a:gd name="T27" fmla="*/ 62 h 72"/>
                    <a:gd name="T28" fmla="*/ 79 w 83"/>
                    <a:gd name="T29" fmla="*/ 51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1"/>
                      </a:lnTo>
                      <a:lnTo>
                        <a:pt x="70" y="11"/>
                      </a:lnTo>
                      <a:lnTo>
                        <a:pt x="57" y="2"/>
                      </a:lnTo>
                      <a:lnTo>
                        <a:pt x="41" y="0"/>
                      </a:lnTo>
                      <a:lnTo>
                        <a:pt x="25" y="2"/>
                      </a:lnTo>
                      <a:lnTo>
                        <a:pt x="11" y="11"/>
                      </a:lnTo>
                      <a:lnTo>
                        <a:pt x="4" y="21"/>
                      </a:lnTo>
                      <a:lnTo>
                        <a:pt x="0" y="35"/>
                      </a:lnTo>
                      <a:lnTo>
                        <a:pt x="4" y="51"/>
                      </a:lnTo>
                      <a:lnTo>
                        <a:pt x="11" y="62"/>
                      </a:lnTo>
                      <a:lnTo>
                        <a:pt x="41" y="72"/>
                      </a:lnTo>
                      <a:lnTo>
                        <a:pt x="57" y="69"/>
                      </a:lnTo>
                      <a:lnTo>
                        <a:pt x="70" y="62"/>
                      </a:lnTo>
                      <a:lnTo>
                        <a:pt x="79" y="51"/>
                      </a:lnTo>
                      <a:lnTo>
                        <a:pt x="83"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8" name="Freeform 241"/>
                <p:cNvSpPr>
                  <a:spLocks/>
                </p:cNvSpPr>
                <p:nvPr/>
              </p:nvSpPr>
              <p:spPr bwMode="auto">
                <a:xfrm>
                  <a:off x="1806" y="2127"/>
                  <a:ext cx="83" cy="72"/>
                </a:xfrm>
                <a:custGeom>
                  <a:avLst/>
                  <a:gdLst>
                    <a:gd name="T0" fmla="*/ 83 w 83"/>
                    <a:gd name="T1" fmla="*/ 35 h 72"/>
                    <a:gd name="T2" fmla="*/ 79 w 83"/>
                    <a:gd name="T3" fmla="*/ 21 h 72"/>
                    <a:gd name="T4" fmla="*/ 70 w 83"/>
                    <a:gd name="T5" fmla="*/ 11 h 72"/>
                    <a:gd name="T6" fmla="*/ 57 w 83"/>
                    <a:gd name="T7" fmla="*/ 2 h 72"/>
                    <a:gd name="T8" fmla="*/ 41 w 83"/>
                    <a:gd name="T9" fmla="*/ 0 h 72"/>
                    <a:gd name="T10" fmla="*/ 25 w 83"/>
                    <a:gd name="T11" fmla="*/ 2 h 72"/>
                    <a:gd name="T12" fmla="*/ 11 w 83"/>
                    <a:gd name="T13" fmla="*/ 11 h 72"/>
                    <a:gd name="T14" fmla="*/ 4 w 83"/>
                    <a:gd name="T15" fmla="*/ 21 h 72"/>
                    <a:gd name="T16" fmla="*/ 0 w 83"/>
                    <a:gd name="T17" fmla="*/ 35 h 72"/>
                    <a:gd name="T18" fmla="*/ 4 w 83"/>
                    <a:gd name="T19" fmla="*/ 51 h 72"/>
                    <a:gd name="T20" fmla="*/ 11 w 83"/>
                    <a:gd name="T21" fmla="*/ 62 h 72"/>
                    <a:gd name="T22" fmla="*/ 41 w 83"/>
                    <a:gd name="T23" fmla="*/ 72 h 72"/>
                    <a:gd name="T24" fmla="*/ 57 w 83"/>
                    <a:gd name="T25" fmla="*/ 69 h 72"/>
                    <a:gd name="T26" fmla="*/ 70 w 83"/>
                    <a:gd name="T27" fmla="*/ 62 h 72"/>
                    <a:gd name="T28" fmla="*/ 79 w 83"/>
                    <a:gd name="T29" fmla="*/ 51 h 72"/>
                    <a:gd name="T30" fmla="*/ 83 w 83"/>
                    <a:gd name="T31" fmla="*/ 35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2"/>
                    <a:gd name="T50" fmla="*/ 83 w 83"/>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2">
                      <a:moveTo>
                        <a:pt x="83" y="35"/>
                      </a:moveTo>
                      <a:lnTo>
                        <a:pt x="79" y="21"/>
                      </a:lnTo>
                      <a:lnTo>
                        <a:pt x="70" y="11"/>
                      </a:lnTo>
                      <a:lnTo>
                        <a:pt x="57" y="2"/>
                      </a:lnTo>
                      <a:lnTo>
                        <a:pt x="41" y="0"/>
                      </a:lnTo>
                      <a:lnTo>
                        <a:pt x="25" y="2"/>
                      </a:lnTo>
                      <a:lnTo>
                        <a:pt x="11" y="11"/>
                      </a:lnTo>
                      <a:lnTo>
                        <a:pt x="4" y="21"/>
                      </a:lnTo>
                      <a:lnTo>
                        <a:pt x="0" y="35"/>
                      </a:lnTo>
                      <a:lnTo>
                        <a:pt x="4" y="51"/>
                      </a:lnTo>
                      <a:lnTo>
                        <a:pt x="11" y="62"/>
                      </a:lnTo>
                      <a:lnTo>
                        <a:pt x="41" y="72"/>
                      </a:lnTo>
                      <a:lnTo>
                        <a:pt x="57" y="69"/>
                      </a:lnTo>
                      <a:lnTo>
                        <a:pt x="70" y="62"/>
                      </a:lnTo>
                      <a:lnTo>
                        <a:pt x="79" y="51"/>
                      </a:lnTo>
                      <a:lnTo>
                        <a:pt x="83"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8" name="Group 242"/>
              <p:cNvGrpSpPr>
                <a:grpSpLocks/>
              </p:cNvGrpSpPr>
              <p:nvPr/>
            </p:nvGrpSpPr>
            <p:grpSpPr bwMode="auto">
              <a:xfrm>
                <a:off x="3734943" y="3931524"/>
                <a:ext cx="111125" cy="111125"/>
                <a:chOff x="2751" y="2127"/>
                <a:chExt cx="83" cy="70"/>
              </a:xfrm>
            </p:grpSpPr>
            <p:sp>
              <p:nvSpPr>
                <p:cNvPr id="145" name="Freeform 243"/>
                <p:cNvSpPr>
                  <a:spLocks/>
                </p:cNvSpPr>
                <p:nvPr/>
              </p:nvSpPr>
              <p:spPr bwMode="auto">
                <a:xfrm>
                  <a:off x="2751" y="2127"/>
                  <a:ext cx="83" cy="70"/>
                </a:xfrm>
                <a:custGeom>
                  <a:avLst/>
                  <a:gdLst>
                    <a:gd name="T0" fmla="*/ 83 w 83"/>
                    <a:gd name="T1" fmla="*/ 35 h 70"/>
                    <a:gd name="T2" fmla="*/ 79 w 83"/>
                    <a:gd name="T3" fmla="*/ 21 h 70"/>
                    <a:gd name="T4" fmla="*/ 70 w 83"/>
                    <a:gd name="T5" fmla="*/ 11 h 70"/>
                    <a:gd name="T6" fmla="*/ 56 w 83"/>
                    <a:gd name="T7" fmla="*/ 2 h 70"/>
                    <a:gd name="T8" fmla="*/ 40 w 83"/>
                    <a:gd name="T9" fmla="*/ 0 h 70"/>
                    <a:gd name="T10" fmla="*/ 25 w 83"/>
                    <a:gd name="T11" fmla="*/ 2 h 70"/>
                    <a:gd name="T12" fmla="*/ 11 w 83"/>
                    <a:gd name="T13" fmla="*/ 11 h 70"/>
                    <a:gd name="T14" fmla="*/ 2 w 83"/>
                    <a:gd name="T15" fmla="*/ 21 h 70"/>
                    <a:gd name="T16" fmla="*/ 0 w 83"/>
                    <a:gd name="T17" fmla="*/ 35 h 70"/>
                    <a:gd name="T18" fmla="*/ 2 w 83"/>
                    <a:gd name="T19" fmla="*/ 49 h 70"/>
                    <a:gd name="T20" fmla="*/ 11 w 83"/>
                    <a:gd name="T21" fmla="*/ 60 h 70"/>
                    <a:gd name="T22" fmla="*/ 40 w 83"/>
                    <a:gd name="T23" fmla="*/ 70 h 70"/>
                    <a:gd name="T24" fmla="*/ 56 w 83"/>
                    <a:gd name="T25" fmla="*/ 69 h 70"/>
                    <a:gd name="T26" fmla="*/ 70 w 83"/>
                    <a:gd name="T27" fmla="*/ 60 h 70"/>
                    <a:gd name="T28" fmla="*/ 79 w 83"/>
                    <a:gd name="T29" fmla="*/ 49 h 70"/>
                    <a:gd name="T30" fmla="*/ 83 w 83"/>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0"/>
                    <a:gd name="T50" fmla="*/ 83 w 83"/>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0">
                      <a:moveTo>
                        <a:pt x="83" y="35"/>
                      </a:moveTo>
                      <a:lnTo>
                        <a:pt x="79" y="21"/>
                      </a:lnTo>
                      <a:lnTo>
                        <a:pt x="70" y="11"/>
                      </a:lnTo>
                      <a:lnTo>
                        <a:pt x="56" y="2"/>
                      </a:lnTo>
                      <a:lnTo>
                        <a:pt x="40" y="0"/>
                      </a:lnTo>
                      <a:lnTo>
                        <a:pt x="25" y="2"/>
                      </a:lnTo>
                      <a:lnTo>
                        <a:pt x="11" y="11"/>
                      </a:lnTo>
                      <a:lnTo>
                        <a:pt x="2" y="21"/>
                      </a:lnTo>
                      <a:lnTo>
                        <a:pt x="0" y="35"/>
                      </a:lnTo>
                      <a:lnTo>
                        <a:pt x="2" y="49"/>
                      </a:lnTo>
                      <a:lnTo>
                        <a:pt x="11" y="60"/>
                      </a:lnTo>
                      <a:lnTo>
                        <a:pt x="40" y="70"/>
                      </a:lnTo>
                      <a:lnTo>
                        <a:pt x="56" y="69"/>
                      </a:lnTo>
                      <a:lnTo>
                        <a:pt x="70" y="60"/>
                      </a:lnTo>
                      <a:lnTo>
                        <a:pt x="79" y="49"/>
                      </a:lnTo>
                      <a:lnTo>
                        <a:pt x="83"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6" name="Freeform 244"/>
                <p:cNvSpPr>
                  <a:spLocks/>
                </p:cNvSpPr>
                <p:nvPr/>
              </p:nvSpPr>
              <p:spPr bwMode="auto">
                <a:xfrm>
                  <a:off x="2751" y="2127"/>
                  <a:ext cx="83" cy="70"/>
                </a:xfrm>
                <a:custGeom>
                  <a:avLst/>
                  <a:gdLst>
                    <a:gd name="T0" fmla="*/ 83 w 83"/>
                    <a:gd name="T1" fmla="*/ 35 h 70"/>
                    <a:gd name="T2" fmla="*/ 79 w 83"/>
                    <a:gd name="T3" fmla="*/ 21 h 70"/>
                    <a:gd name="T4" fmla="*/ 70 w 83"/>
                    <a:gd name="T5" fmla="*/ 11 h 70"/>
                    <a:gd name="T6" fmla="*/ 56 w 83"/>
                    <a:gd name="T7" fmla="*/ 2 h 70"/>
                    <a:gd name="T8" fmla="*/ 40 w 83"/>
                    <a:gd name="T9" fmla="*/ 0 h 70"/>
                    <a:gd name="T10" fmla="*/ 25 w 83"/>
                    <a:gd name="T11" fmla="*/ 2 h 70"/>
                    <a:gd name="T12" fmla="*/ 11 w 83"/>
                    <a:gd name="T13" fmla="*/ 11 h 70"/>
                    <a:gd name="T14" fmla="*/ 2 w 83"/>
                    <a:gd name="T15" fmla="*/ 21 h 70"/>
                    <a:gd name="T16" fmla="*/ 0 w 83"/>
                    <a:gd name="T17" fmla="*/ 35 h 70"/>
                    <a:gd name="T18" fmla="*/ 2 w 83"/>
                    <a:gd name="T19" fmla="*/ 49 h 70"/>
                    <a:gd name="T20" fmla="*/ 11 w 83"/>
                    <a:gd name="T21" fmla="*/ 60 h 70"/>
                    <a:gd name="T22" fmla="*/ 40 w 83"/>
                    <a:gd name="T23" fmla="*/ 70 h 70"/>
                    <a:gd name="T24" fmla="*/ 56 w 83"/>
                    <a:gd name="T25" fmla="*/ 69 h 70"/>
                    <a:gd name="T26" fmla="*/ 70 w 83"/>
                    <a:gd name="T27" fmla="*/ 60 h 70"/>
                    <a:gd name="T28" fmla="*/ 79 w 83"/>
                    <a:gd name="T29" fmla="*/ 49 h 70"/>
                    <a:gd name="T30" fmla="*/ 83 w 83"/>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3"/>
                    <a:gd name="T49" fmla="*/ 0 h 70"/>
                    <a:gd name="T50" fmla="*/ 83 w 83"/>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3" h="70">
                      <a:moveTo>
                        <a:pt x="83" y="35"/>
                      </a:moveTo>
                      <a:lnTo>
                        <a:pt x="79" y="21"/>
                      </a:lnTo>
                      <a:lnTo>
                        <a:pt x="70" y="11"/>
                      </a:lnTo>
                      <a:lnTo>
                        <a:pt x="56" y="2"/>
                      </a:lnTo>
                      <a:lnTo>
                        <a:pt x="40" y="0"/>
                      </a:lnTo>
                      <a:lnTo>
                        <a:pt x="25" y="2"/>
                      </a:lnTo>
                      <a:lnTo>
                        <a:pt x="11" y="11"/>
                      </a:lnTo>
                      <a:lnTo>
                        <a:pt x="2" y="21"/>
                      </a:lnTo>
                      <a:lnTo>
                        <a:pt x="0" y="35"/>
                      </a:lnTo>
                      <a:lnTo>
                        <a:pt x="2" y="49"/>
                      </a:lnTo>
                      <a:lnTo>
                        <a:pt x="11" y="60"/>
                      </a:lnTo>
                      <a:lnTo>
                        <a:pt x="40" y="70"/>
                      </a:lnTo>
                      <a:lnTo>
                        <a:pt x="56" y="69"/>
                      </a:lnTo>
                      <a:lnTo>
                        <a:pt x="70" y="60"/>
                      </a:lnTo>
                      <a:lnTo>
                        <a:pt x="79" y="49"/>
                      </a:lnTo>
                      <a:lnTo>
                        <a:pt x="83"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9" name="Group 245"/>
              <p:cNvGrpSpPr>
                <a:grpSpLocks/>
              </p:cNvGrpSpPr>
              <p:nvPr/>
            </p:nvGrpSpPr>
            <p:grpSpPr bwMode="auto">
              <a:xfrm>
                <a:off x="4392168" y="3931524"/>
                <a:ext cx="112713" cy="111125"/>
                <a:chOff x="3239" y="2127"/>
                <a:chExt cx="84" cy="70"/>
              </a:xfrm>
            </p:grpSpPr>
            <p:sp>
              <p:nvSpPr>
                <p:cNvPr id="143" name="Freeform 246"/>
                <p:cNvSpPr>
                  <a:spLocks/>
                </p:cNvSpPr>
                <p:nvPr/>
              </p:nvSpPr>
              <p:spPr bwMode="auto">
                <a:xfrm>
                  <a:off x="3239" y="2127"/>
                  <a:ext cx="84" cy="70"/>
                </a:xfrm>
                <a:custGeom>
                  <a:avLst/>
                  <a:gdLst>
                    <a:gd name="T0" fmla="*/ 84 w 84"/>
                    <a:gd name="T1" fmla="*/ 35 h 70"/>
                    <a:gd name="T2" fmla="*/ 80 w 84"/>
                    <a:gd name="T3" fmla="*/ 21 h 70"/>
                    <a:gd name="T4" fmla="*/ 70 w 84"/>
                    <a:gd name="T5" fmla="*/ 11 h 70"/>
                    <a:gd name="T6" fmla="*/ 57 w 84"/>
                    <a:gd name="T7" fmla="*/ 2 h 70"/>
                    <a:gd name="T8" fmla="*/ 42 w 84"/>
                    <a:gd name="T9" fmla="*/ 0 h 70"/>
                    <a:gd name="T10" fmla="*/ 24 w 84"/>
                    <a:gd name="T11" fmla="*/ 2 h 70"/>
                    <a:gd name="T12" fmla="*/ 12 w 84"/>
                    <a:gd name="T13" fmla="*/ 11 h 70"/>
                    <a:gd name="T14" fmla="*/ 3 w 84"/>
                    <a:gd name="T15" fmla="*/ 21 h 70"/>
                    <a:gd name="T16" fmla="*/ 0 w 84"/>
                    <a:gd name="T17" fmla="*/ 35 h 70"/>
                    <a:gd name="T18" fmla="*/ 3 w 84"/>
                    <a:gd name="T19" fmla="*/ 49 h 70"/>
                    <a:gd name="T20" fmla="*/ 12 w 84"/>
                    <a:gd name="T21" fmla="*/ 60 h 70"/>
                    <a:gd name="T22" fmla="*/ 42 w 84"/>
                    <a:gd name="T23" fmla="*/ 70 h 70"/>
                    <a:gd name="T24" fmla="*/ 57 w 84"/>
                    <a:gd name="T25" fmla="*/ 69 h 70"/>
                    <a:gd name="T26" fmla="*/ 70 w 84"/>
                    <a:gd name="T27" fmla="*/ 60 h 70"/>
                    <a:gd name="T28" fmla="*/ 80 w 84"/>
                    <a:gd name="T29" fmla="*/ 49 h 70"/>
                    <a:gd name="T30" fmla="*/ 84 w 84"/>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0"/>
                    <a:gd name="T50" fmla="*/ 84 w 8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0">
                      <a:moveTo>
                        <a:pt x="84" y="35"/>
                      </a:moveTo>
                      <a:lnTo>
                        <a:pt x="80" y="21"/>
                      </a:lnTo>
                      <a:lnTo>
                        <a:pt x="70" y="11"/>
                      </a:lnTo>
                      <a:lnTo>
                        <a:pt x="57" y="2"/>
                      </a:lnTo>
                      <a:lnTo>
                        <a:pt x="42" y="0"/>
                      </a:lnTo>
                      <a:lnTo>
                        <a:pt x="24" y="2"/>
                      </a:lnTo>
                      <a:lnTo>
                        <a:pt x="12" y="11"/>
                      </a:lnTo>
                      <a:lnTo>
                        <a:pt x="3" y="21"/>
                      </a:lnTo>
                      <a:lnTo>
                        <a:pt x="0" y="35"/>
                      </a:lnTo>
                      <a:lnTo>
                        <a:pt x="3" y="49"/>
                      </a:lnTo>
                      <a:lnTo>
                        <a:pt x="12" y="60"/>
                      </a:lnTo>
                      <a:lnTo>
                        <a:pt x="42" y="70"/>
                      </a:lnTo>
                      <a:lnTo>
                        <a:pt x="57" y="69"/>
                      </a:lnTo>
                      <a:lnTo>
                        <a:pt x="70" y="60"/>
                      </a:lnTo>
                      <a:lnTo>
                        <a:pt x="80" y="49"/>
                      </a:lnTo>
                      <a:lnTo>
                        <a:pt x="84" y="35"/>
                      </a:lnTo>
                      <a:close/>
                    </a:path>
                  </a:pathLst>
                </a:custGeom>
                <a:solidFill>
                  <a:srgbClr val="000000"/>
                </a:solidFill>
                <a:ln w="9525">
                  <a:no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44" name="Freeform 247"/>
                <p:cNvSpPr>
                  <a:spLocks/>
                </p:cNvSpPr>
                <p:nvPr/>
              </p:nvSpPr>
              <p:spPr bwMode="auto">
                <a:xfrm>
                  <a:off x="3239" y="2127"/>
                  <a:ext cx="84" cy="70"/>
                </a:xfrm>
                <a:custGeom>
                  <a:avLst/>
                  <a:gdLst>
                    <a:gd name="T0" fmla="*/ 84 w 84"/>
                    <a:gd name="T1" fmla="*/ 35 h 70"/>
                    <a:gd name="T2" fmla="*/ 80 w 84"/>
                    <a:gd name="T3" fmla="*/ 21 h 70"/>
                    <a:gd name="T4" fmla="*/ 70 w 84"/>
                    <a:gd name="T5" fmla="*/ 11 h 70"/>
                    <a:gd name="T6" fmla="*/ 57 w 84"/>
                    <a:gd name="T7" fmla="*/ 2 h 70"/>
                    <a:gd name="T8" fmla="*/ 42 w 84"/>
                    <a:gd name="T9" fmla="*/ 0 h 70"/>
                    <a:gd name="T10" fmla="*/ 24 w 84"/>
                    <a:gd name="T11" fmla="*/ 2 h 70"/>
                    <a:gd name="T12" fmla="*/ 12 w 84"/>
                    <a:gd name="T13" fmla="*/ 11 h 70"/>
                    <a:gd name="T14" fmla="*/ 3 w 84"/>
                    <a:gd name="T15" fmla="*/ 21 h 70"/>
                    <a:gd name="T16" fmla="*/ 0 w 84"/>
                    <a:gd name="T17" fmla="*/ 35 h 70"/>
                    <a:gd name="T18" fmla="*/ 3 w 84"/>
                    <a:gd name="T19" fmla="*/ 49 h 70"/>
                    <a:gd name="T20" fmla="*/ 12 w 84"/>
                    <a:gd name="T21" fmla="*/ 60 h 70"/>
                    <a:gd name="T22" fmla="*/ 42 w 84"/>
                    <a:gd name="T23" fmla="*/ 70 h 70"/>
                    <a:gd name="T24" fmla="*/ 57 w 84"/>
                    <a:gd name="T25" fmla="*/ 69 h 70"/>
                    <a:gd name="T26" fmla="*/ 70 w 84"/>
                    <a:gd name="T27" fmla="*/ 60 h 70"/>
                    <a:gd name="T28" fmla="*/ 80 w 84"/>
                    <a:gd name="T29" fmla="*/ 49 h 70"/>
                    <a:gd name="T30" fmla="*/ 84 w 84"/>
                    <a:gd name="T31" fmla="*/ 35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70"/>
                    <a:gd name="T50" fmla="*/ 84 w 8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70">
                      <a:moveTo>
                        <a:pt x="84" y="35"/>
                      </a:moveTo>
                      <a:lnTo>
                        <a:pt x="80" y="21"/>
                      </a:lnTo>
                      <a:lnTo>
                        <a:pt x="70" y="11"/>
                      </a:lnTo>
                      <a:lnTo>
                        <a:pt x="57" y="2"/>
                      </a:lnTo>
                      <a:lnTo>
                        <a:pt x="42" y="0"/>
                      </a:lnTo>
                      <a:lnTo>
                        <a:pt x="24" y="2"/>
                      </a:lnTo>
                      <a:lnTo>
                        <a:pt x="12" y="11"/>
                      </a:lnTo>
                      <a:lnTo>
                        <a:pt x="3" y="21"/>
                      </a:lnTo>
                      <a:lnTo>
                        <a:pt x="0" y="35"/>
                      </a:lnTo>
                      <a:lnTo>
                        <a:pt x="3" y="49"/>
                      </a:lnTo>
                      <a:lnTo>
                        <a:pt x="12" y="60"/>
                      </a:lnTo>
                      <a:lnTo>
                        <a:pt x="42" y="70"/>
                      </a:lnTo>
                      <a:lnTo>
                        <a:pt x="57" y="69"/>
                      </a:lnTo>
                      <a:lnTo>
                        <a:pt x="70" y="60"/>
                      </a:lnTo>
                      <a:lnTo>
                        <a:pt x="80" y="49"/>
                      </a:lnTo>
                      <a:lnTo>
                        <a:pt x="84" y="35"/>
                      </a:lnTo>
                      <a:close/>
                    </a:path>
                  </a:pathLst>
                </a:custGeom>
                <a:noFill/>
                <a:ln w="3175" cap="rnd">
                  <a:solidFill>
                    <a:srgbClr val="000000"/>
                  </a:solidFill>
                  <a:prstDash val="solid"/>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120" name="Line 248"/>
              <p:cNvSpPr>
                <a:spLocks noChangeShapeType="1"/>
              </p:cNvSpPr>
              <p:nvPr/>
            </p:nvSpPr>
            <p:spPr bwMode="auto">
              <a:xfrm flipH="1" flipV="1">
                <a:off x="1420366" y="4126787"/>
                <a:ext cx="265113" cy="158750"/>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1" name="Line 249"/>
              <p:cNvSpPr>
                <a:spLocks noChangeShapeType="1"/>
              </p:cNvSpPr>
              <p:nvPr/>
            </p:nvSpPr>
            <p:spPr bwMode="auto">
              <a:xfrm flipV="1">
                <a:off x="1683891" y="4126787"/>
                <a:ext cx="268288" cy="152400"/>
              </a:xfrm>
              <a:prstGeom prst="line">
                <a:avLst/>
              </a:prstGeom>
              <a:noFill/>
              <a:ln w="11113" cap="rnd">
                <a:solidFill>
                  <a:srgbClr val="000000"/>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3" name="Rectangle 251"/>
              <p:cNvSpPr>
                <a:spLocks noChangeArrowheads="1"/>
              </p:cNvSpPr>
              <p:nvPr/>
            </p:nvSpPr>
            <p:spPr bwMode="auto">
              <a:xfrm>
                <a:off x="4074668" y="2948328"/>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124" name="Rectangle 252"/>
              <p:cNvSpPr>
                <a:spLocks noChangeArrowheads="1"/>
              </p:cNvSpPr>
              <p:nvPr/>
            </p:nvSpPr>
            <p:spPr bwMode="auto">
              <a:xfrm>
                <a:off x="4415980" y="3052048"/>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25" name="Rectangle 253"/>
              <p:cNvSpPr>
                <a:spLocks noChangeArrowheads="1"/>
              </p:cNvSpPr>
              <p:nvPr/>
            </p:nvSpPr>
            <p:spPr bwMode="auto">
              <a:xfrm>
                <a:off x="4415980" y="3047285"/>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grpSp>
            <p:nvGrpSpPr>
              <p:cNvPr id="126" name="Group 254"/>
              <p:cNvGrpSpPr>
                <a:grpSpLocks/>
              </p:cNvGrpSpPr>
              <p:nvPr/>
            </p:nvGrpSpPr>
            <p:grpSpPr bwMode="auto">
              <a:xfrm>
                <a:off x="2995170" y="4430020"/>
                <a:ext cx="736601" cy="398464"/>
                <a:chOff x="1956" y="3306"/>
                <a:chExt cx="464" cy="251"/>
              </a:xfrm>
            </p:grpSpPr>
            <p:sp>
              <p:nvSpPr>
                <p:cNvPr id="135" name="Rectangle 255"/>
                <p:cNvSpPr>
                  <a:spLocks noChangeArrowheads="1"/>
                </p:cNvSpPr>
                <p:nvPr/>
              </p:nvSpPr>
              <p:spPr bwMode="auto">
                <a:xfrm>
                  <a:off x="1956" y="3306"/>
                  <a:ext cx="444" cy="174"/>
                </a:xfrm>
                <a:prstGeom prst="rect">
                  <a:avLst/>
                </a:prstGeom>
                <a:noFill/>
                <a:ln w="9525">
                  <a:noFill/>
                  <a:miter lim="800000"/>
                  <a:headEnd/>
                  <a:tailEnd/>
                </a:ln>
              </p:spPr>
              <p:txBody>
                <a:bodyPr wrap="none" lIns="0" tIns="0" rIns="0" bIns="0">
                  <a:spAutoFit/>
                </a:bodyPr>
                <a:lstStyle/>
                <a:p>
                  <a:r>
                    <a:rPr lang="en-GB" altLang="de-DE" dirty="0">
                      <a:solidFill>
                        <a:srgbClr val="0000FF"/>
                      </a:solidFill>
                      <a:latin typeface="Arial" panose="020B0604020202020204" pitchFamily="34" charset="0"/>
                      <a:cs typeface="Arial" panose="020B0604020202020204" pitchFamily="34" charset="0"/>
                    </a:rPr>
                    <a:t>F  -line</a:t>
                  </a:r>
                </a:p>
              </p:txBody>
            </p:sp>
            <p:sp>
              <p:nvSpPr>
                <p:cNvPr id="136" name="Rectangle 256"/>
                <p:cNvSpPr>
                  <a:spLocks noChangeArrowheads="1"/>
                </p:cNvSpPr>
                <p:nvPr/>
              </p:nvSpPr>
              <p:spPr bwMode="auto">
                <a:xfrm>
                  <a:off x="2173" y="3343"/>
                  <a:ext cx="247" cy="174"/>
                </a:xfrm>
                <a:prstGeom prst="rect">
                  <a:avLst/>
                </a:prstGeom>
                <a:noFill/>
                <a:ln w="9525">
                  <a:noFill/>
                  <a:miter lim="800000"/>
                  <a:headEnd/>
                  <a:tailEnd/>
                </a:ln>
              </p:spPr>
              <p:txBody>
                <a:bodyPr wrap="squar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38" name="Rectangle 258"/>
                <p:cNvSpPr>
                  <a:spLocks noChangeArrowheads="1"/>
                </p:cNvSpPr>
                <p:nvPr/>
              </p:nvSpPr>
              <p:spPr bwMode="auto">
                <a:xfrm>
                  <a:off x="2192" y="3341"/>
                  <a:ext cx="0" cy="174"/>
                </a:xfrm>
                <a:prstGeom prst="rect">
                  <a:avLst/>
                </a:prstGeom>
                <a:noFill/>
                <a:ln w="9525">
                  <a:noFill/>
                  <a:miter lim="800000"/>
                  <a:headEnd/>
                  <a:tailEnd/>
                </a:ln>
              </p:spPr>
              <p:txBody>
                <a:bodyPr wrap="none" lIns="0" tIns="0" rIns="0" bIns="0">
                  <a:spAutoFit/>
                </a:bodyPr>
                <a:lstStyle/>
                <a:p>
                  <a:endParaRPr lang="en-GB" altLang="de-DE" dirty="0">
                    <a:latin typeface="Arial" panose="020B0604020202020204" pitchFamily="34" charset="0"/>
                    <a:cs typeface="Arial" panose="020B0604020202020204" pitchFamily="34" charset="0"/>
                  </a:endParaRPr>
                </a:p>
              </p:txBody>
            </p:sp>
            <p:sp>
              <p:nvSpPr>
                <p:cNvPr id="139" name="Rectangle 259"/>
                <p:cNvSpPr>
                  <a:spLocks noChangeArrowheads="1"/>
                </p:cNvSpPr>
                <p:nvPr/>
              </p:nvSpPr>
              <p:spPr bwMode="auto">
                <a:xfrm>
                  <a:off x="2023" y="3377"/>
                  <a:ext cx="81" cy="174"/>
                </a:xfrm>
                <a:prstGeom prst="rect">
                  <a:avLst/>
                </a:prstGeom>
                <a:noFill/>
                <a:ln w="9525">
                  <a:noFill/>
                  <a:miter lim="800000"/>
                  <a:headEnd/>
                  <a:tailEnd/>
                </a:ln>
              </p:spPr>
              <p:txBody>
                <a:bodyPr wrap="none" lIns="0" tIns="0" rIns="0" bIns="0">
                  <a:spAutoFit/>
                </a:bodyPr>
                <a:lstStyle/>
                <a:p>
                  <a:r>
                    <a:rPr lang="en-GB" altLang="de-DE" dirty="0">
                      <a:solidFill>
                        <a:srgbClr val="0000FF"/>
                      </a:solidFill>
                      <a:latin typeface="Arial" panose="020B0604020202020204" pitchFamily="34" charset="0"/>
                      <a:cs typeface="Arial" panose="020B0604020202020204" pitchFamily="34" charset="0"/>
                    </a:rPr>
                    <a:t>5</a:t>
                  </a:r>
                </a:p>
              </p:txBody>
            </p:sp>
            <p:sp>
              <p:nvSpPr>
                <p:cNvPr id="140" name="Rectangle 260"/>
                <p:cNvSpPr>
                  <a:spLocks noChangeArrowheads="1"/>
                </p:cNvSpPr>
                <p:nvPr/>
              </p:nvSpPr>
              <p:spPr bwMode="auto">
                <a:xfrm>
                  <a:off x="2065" y="3380"/>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41" name="Rectangle 261"/>
                <p:cNvSpPr>
                  <a:spLocks noChangeArrowheads="1"/>
                </p:cNvSpPr>
                <p:nvPr/>
              </p:nvSpPr>
              <p:spPr bwMode="auto">
                <a:xfrm>
                  <a:off x="2063" y="3383"/>
                  <a:ext cx="40" cy="174"/>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42" name="Rectangle 262"/>
                <p:cNvSpPr>
                  <a:spLocks noChangeArrowheads="1"/>
                </p:cNvSpPr>
                <p:nvPr/>
              </p:nvSpPr>
              <p:spPr bwMode="auto">
                <a:xfrm>
                  <a:off x="1997" y="3383"/>
                  <a:ext cx="125" cy="174"/>
                </a:xfrm>
                <a:prstGeom prst="rect">
                  <a:avLst/>
                </a:prstGeom>
                <a:noFill/>
                <a:ln w="9525">
                  <a:noFill/>
                  <a:miter lim="800000"/>
                  <a:headEnd/>
                  <a:tailEnd/>
                </a:ln>
              </p:spPr>
              <p:txBody>
                <a:bodyPr wrap="square" lIns="0" tIns="0" rIns="0" bIns="0">
                  <a:spAutoFit/>
                </a:bodyPr>
                <a:lstStyle/>
                <a:p>
                  <a:r>
                    <a:rPr lang="en-GB" altLang="de-DE" dirty="0">
                      <a:solidFill>
                        <a:srgbClr val="0000FF"/>
                      </a:solidFill>
                      <a:latin typeface="Arial" panose="020B0604020202020204" pitchFamily="34" charset="0"/>
                      <a:cs typeface="Arial" panose="020B0604020202020204" pitchFamily="34" charset="0"/>
                    </a:rPr>
                    <a:t> </a:t>
                  </a:r>
                </a:p>
              </p:txBody>
            </p:sp>
          </p:grpSp>
          <p:sp>
            <p:nvSpPr>
              <p:cNvPr id="127" name="Line 263"/>
              <p:cNvSpPr>
                <a:spLocks noChangeShapeType="1"/>
              </p:cNvSpPr>
              <p:nvPr/>
            </p:nvSpPr>
            <p:spPr bwMode="auto">
              <a:xfrm>
                <a:off x="3209480" y="4142662"/>
                <a:ext cx="0" cy="287338"/>
              </a:xfrm>
              <a:prstGeom prst="line">
                <a:avLst/>
              </a:prstGeom>
              <a:noFill/>
              <a:ln w="95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28" name="Line 264"/>
              <p:cNvSpPr>
                <a:spLocks noChangeShapeType="1"/>
              </p:cNvSpPr>
              <p:nvPr/>
            </p:nvSpPr>
            <p:spPr bwMode="auto">
              <a:xfrm>
                <a:off x="4611243" y="3993436"/>
                <a:ext cx="254000" cy="4763"/>
              </a:xfrm>
              <a:prstGeom prst="line">
                <a:avLst/>
              </a:prstGeom>
              <a:noFill/>
              <a:ln w="19050">
                <a:solidFill>
                  <a:srgbClr val="FF0000"/>
                </a:solidFill>
                <a:round/>
                <a:headEnd/>
                <a:tailEnd/>
              </a:ln>
              <a:effectLst>
                <a:outerShdw blurRad="63500" sx="102000" sy="102000" algn="ctr" rotWithShape="0">
                  <a:prstClr val="black">
                    <a:alpha val="40000"/>
                  </a:prstClr>
                </a:outerShdw>
              </a:effectLst>
            </p:spPr>
            <p:txBody>
              <a:bodyPr/>
              <a:lstStyle/>
              <a:p>
                <a:endParaRPr lang="en-GB" dirty="0">
                  <a:latin typeface="Arial" panose="020B0604020202020204" pitchFamily="34" charset="0"/>
                  <a:cs typeface="Arial" panose="020B0604020202020204" pitchFamily="34" charset="0"/>
                </a:endParaRPr>
              </a:p>
            </p:txBody>
          </p:sp>
          <p:sp>
            <p:nvSpPr>
              <p:cNvPr id="129" name="Rectangle 265"/>
              <p:cNvSpPr>
                <a:spLocks noChangeArrowheads="1"/>
              </p:cNvSpPr>
              <p:nvPr/>
            </p:nvSpPr>
            <p:spPr bwMode="auto">
              <a:xfrm>
                <a:off x="1004441" y="3782299"/>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 .</a:t>
                </a:r>
                <a:endParaRPr lang="en-GB" altLang="de-DE" dirty="0">
                  <a:latin typeface="Arial" panose="020B0604020202020204" pitchFamily="34" charset="0"/>
                  <a:cs typeface="Arial" panose="020B0604020202020204" pitchFamily="34" charset="0"/>
                </a:endParaRPr>
              </a:p>
            </p:txBody>
          </p:sp>
          <p:sp>
            <p:nvSpPr>
              <p:cNvPr id="130" name="Rectangle 266"/>
              <p:cNvSpPr>
                <a:spLocks noChangeArrowheads="1"/>
              </p:cNvSpPr>
              <p:nvPr/>
            </p:nvSpPr>
            <p:spPr bwMode="auto">
              <a:xfrm>
                <a:off x="1345754" y="3915649"/>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31" name="Rectangle 267"/>
              <p:cNvSpPr>
                <a:spLocks noChangeArrowheads="1"/>
              </p:cNvSpPr>
              <p:nvPr/>
            </p:nvSpPr>
            <p:spPr bwMode="auto">
              <a:xfrm>
                <a:off x="1345754" y="3910886"/>
                <a:ext cx="64120" cy="276999"/>
              </a:xfrm>
              <a:prstGeom prst="rect">
                <a:avLst/>
              </a:prstGeom>
              <a:noFill/>
              <a:ln w="9525">
                <a:noFill/>
                <a:miter lim="800000"/>
                <a:headEnd/>
                <a:tailEnd/>
              </a:ln>
            </p:spPr>
            <p:txBody>
              <a:bodyPr wrap="none" lIns="0" tIns="0" rIns="0" bIns="0">
                <a:spAutoFit/>
              </a:bodyPr>
              <a:lstStyle/>
              <a:p>
                <a:r>
                  <a:rPr lang="en-GB" altLang="de-DE" dirty="0">
                    <a:solidFill>
                      <a:srgbClr val="000000"/>
                    </a:solidFill>
                    <a:latin typeface="Arial" panose="020B0604020202020204" pitchFamily="34" charset="0"/>
                    <a:cs typeface="Arial" panose="020B0604020202020204" pitchFamily="34" charset="0"/>
                  </a:rPr>
                  <a:t> </a:t>
                </a:r>
                <a:endParaRPr lang="en-GB" altLang="de-DE" dirty="0">
                  <a:latin typeface="Arial" panose="020B0604020202020204" pitchFamily="34" charset="0"/>
                  <a:cs typeface="Arial" panose="020B0604020202020204" pitchFamily="34" charset="0"/>
                </a:endParaRPr>
              </a:p>
            </p:txBody>
          </p:sp>
          <p:sp>
            <p:nvSpPr>
              <p:cNvPr id="134" name="Text Box 270"/>
              <p:cNvSpPr txBox="1">
                <a:spLocks noChangeArrowheads="1"/>
              </p:cNvSpPr>
              <p:nvPr/>
            </p:nvSpPr>
            <p:spPr bwMode="auto">
              <a:xfrm>
                <a:off x="4990133" y="4293474"/>
                <a:ext cx="1944689" cy="366713"/>
              </a:xfrm>
              <a:prstGeom prst="rect">
                <a:avLst/>
              </a:prstGeom>
              <a:noFill/>
              <a:ln w="9525">
                <a:noFill/>
                <a:miter lim="800000"/>
                <a:headEnd/>
                <a:tailEnd/>
              </a:ln>
            </p:spPr>
            <p:txBody>
              <a:bodyPr>
                <a:spAutoFit/>
              </a:bodyPr>
              <a:lstStyle/>
              <a:p>
                <a:pPr algn="r">
                  <a:spcBef>
                    <a:spcPct val="50000"/>
                  </a:spcBef>
                </a:pPr>
                <a:r>
                  <a:rPr lang="en-GB" altLang="de-DE" dirty="0">
                    <a:latin typeface="Arial" panose="020B0604020202020204" pitchFamily="34" charset="0"/>
                    <a:cs typeface="Arial" panose="020B0604020202020204" pitchFamily="34" charset="0"/>
                  </a:rPr>
                  <a:t>PB=partial bulk</a:t>
                </a:r>
              </a:p>
            </p:txBody>
          </p:sp>
        </p:grpSp>
        <p:sp>
          <p:nvSpPr>
            <p:cNvPr id="278" name="Rectangle 265"/>
            <p:cNvSpPr>
              <a:spLocks noChangeArrowheads="1"/>
            </p:cNvSpPr>
            <p:nvPr/>
          </p:nvSpPr>
          <p:spPr bwMode="auto">
            <a:xfrm>
              <a:off x="2998339" y="3913551"/>
              <a:ext cx="320601" cy="276999"/>
            </a:xfrm>
            <a:prstGeom prst="rect">
              <a:avLst/>
            </a:prstGeom>
            <a:noFill/>
            <a:ln w="9525">
              <a:noFill/>
              <a:miter lim="800000"/>
              <a:headEnd/>
              <a:tailEnd/>
            </a:ln>
          </p:spPr>
          <p:txBody>
            <a:bodyPr wrap="none" lIns="0" tIns="0" rIns="0" bIns="0">
              <a:spAutoFit/>
            </a:bodyPr>
            <a:lstStyle/>
            <a:p>
              <a:r>
                <a:rPr lang="en-GB" altLang="de-DE" dirty="0">
                  <a:solidFill>
                    <a:srgbClr val="0000FF"/>
                  </a:solidFill>
                  <a:latin typeface="Arial" panose="020B0604020202020204" pitchFamily="34" charset="0"/>
                  <a:cs typeface="Arial" panose="020B0604020202020204" pitchFamily="34" charset="0"/>
                </a:rPr>
                <a:t>. . .</a:t>
              </a:r>
            </a:p>
          </p:txBody>
        </p:sp>
        <p:sp>
          <p:nvSpPr>
            <p:cNvPr id="5" name="TextBox 4">
              <a:extLst>
                <a:ext uri="{FF2B5EF4-FFF2-40B4-BE49-F238E27FC236}">
                  <a16:creationId xmlns:a16="http://schemas.microsoft.com/office/drawing/2014/main" id="{EF350459-A4DB-45C7-99B4-34D21E4B5A19}"/>
                </a:ext>
              </a:extLst>
            </p:cNvPr>
            <p:cNvSpPr txBox="1"/>
            <p:nvPr/>
          </p:nvSpPr>
          <p:spPr>
            <a:xfrm>
              <a:off x="2204770" y="1975715"/>
              <a:ext cx="409574" cy="430887"/>
            </a:xfrm>
            <a:prstGeom prst="rect">
              <a:avLst/>
            </a:prstGeom>
            <a:noFill/>
          </p:spPr>
          <p:txBody>
            <a:bodyPr wrap="square" rtlCol="0">
              <a:spAutoFit/>
            </a:bodyPr>
            <a:lstStyle/>
            <a:p>
              <a:r>
                <a:rPr lang="en-GB" sz="2200" dirty="0">
                  <a:solidFill>
                    <a:srgbClr val="FF0000"/>
                  </a:solidFill>
                  <a:latin typeface="Arial" panose="020B0604020202020204" pitchFamily="34" charset="0"/>
                  <a:cs typeface="Arial" panose="020B0604020202020204" pitchFamily="34" charset="0"/>
                </a:rPr>
                <a:t>●</a:t>
              </a:r>
              <a:endParaRPr lang="en-GB" sz="2200" dirty="0">
                <a:solidFill>
                  <a:srgbClr val="FF0000"/>
                </a:solidFill>
              </a:endParaRPr>
            </a:p>
          </p:txBody>
        </p:sp>
        <p:sp>
          <p:nvSpPr>
            <p:cNvPr id="280" name="TextBox 279">
              <a:extLst>
                <a:ext uri="{FF2B5EF4-FFF2-40B4-BE49-F238E27FC236}">
                  <a16:creationId xmlns:a16="http://schemas.microsoft.com/office/drawing/2014/main" id="{018D6BAE-4C9E-451C-B47A-E7FB14E69015}"/>
                </a:ext>
              </a:extLst>
            </p:cNvPr>
            <p:cNvSpPr txBox="1"/>
            <p:nvPr/>
          </p:nvSpPr>
          <p:spPr>
            <a:xfrm>
              <a:off x="3919640" y="1977191"/>
              <a:ext cx="409574" cy="430887"/>
            </a:xfrm>
            <a:prstGeom prst="rect">
              <a:avLst/>
            </a:prstGeom>
            <a:noFill/>
            <a:effectLst>
              <a:outerShdw blurRad="63500" sx="102000" sy="102000" algn="ctr" rotWithShape="0">
                <a:prstClr val="black">
                  <a:alpha val="40000"/>
                </a:prstClr>
              </a:outerShdw>
            </a:effectLst>
          </p:spPr>
          <p:txBody>
            <a:bodyPr wrap="square" rtlCol="0">
              <a:spAutoFit/>
            </a:bodyPr>
            <a:lstStyle/>
            <a:p>
              <a:r>
                <a:rPr lang="en-GB" sz="2200" dirty="0">
                  <a:solidFill>
                    <a:schemeClr val="tx1">
                      <a:lumMod val="50000"/>
                      <a:lumOff val="50000"/>
                    </a:schemeClr>
                  </a:solidFill>
                  <a:latin typeface="Arial" panose="020B0604020202020204" pitchFamily="34" charset="0"/>
                  <a:cs typeface="Arial" panose="020B0604020202020204" pitchFamily="34" charset="0"/>
                </a:rPr>
                <a:t>●</a:t>
              </a:r>
              <a:endParaRPr lang="en-GB" sz="2200" dirty="0">
                <a:solidFill>
                  <a:schemeClr val="tx1">
                    <a:lumMod val="50000"/>
                    <a:lumOff val="50000"/>
                  </a:schemeClr>
                </a:solidFill>
              </a:endParaRPr>
            </a:p>
          </p:txBody>
        </p:sp>
      </p:grpSp>
    </p:spTree>
    <p:extLst>
      <p:ext uri="{BB962C8B-B14F-4D97-AF65-F5344CB8AC3E}">
        <p14:creationId xmlns:p14="http://schemas.microsoft.com/office/powerpoint/2010/main" val="3384575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1"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5" cy="5490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#26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UNPLAB-BrMeth_Ch-8[</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TheFour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DB96504-01BC-421B-84DB-87875FBA7D63}"/>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5061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Rectangle 195"/>
          <p:cNvSpPr/>
          <p:nvPr/>
        </p:nvSpPr>
        <p:spPr>
          <a:xfrm>
            <a:off x="5434553" y="589157"/>
            <a:ext cx="2696066" cy="622792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stretch>
            <a:fillRect/>
          </a:stretch>
        </p:blipFill>
        <p:spPr>
          <a:xfrm>
            <a:off x="399680" y="2432008"/>
            <a:ext cx="4912636" cy="3373583"/>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35363" y="5854929"/>
            <a:ext cx="526721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Example for marked segregation in ear type and shape. DOI: 10.21608/jacb.2021.61490.1011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Could be what you see in F2 in a ‘wide’ cross.</a:t>
            </a:r>
          </a:p>
        </p:txBody>
      </p:sp>
      <p:sp>
        <p:nvSpPr>
          <p:cNvPr id="67" name="Text Box 63"/>
          <p:cNvSpPr txBox="1">
            <a:spLocks noChangeArrowheads="1"/>
          </p:cNvSpPr>
          <p:nvPr/>
        </p:nvSpPr>
        <p:spPr bwMode="auto">
          <a:xfrm>
            <a:off x="8366565" y="627166"/>
            <a:ext cx="376518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Cross parents</a:t>
            </a:r>
          </a:p>
        </p:txBody>
      </p:sp>
      <p:sp>
        <p:nvSpPr>
          <p:cNvPr id="68" name="Text Box 64"/>
          <p:cNvSpPr txBox="1">
            <a:spLocks noChangeArrowheads="1"/>
          </p:cNvSpPr>
          <p:nvPr/>
        </p:nvSpPr>
        <p:spPr bwMode="auto">
          <a:xfrm>
            <a:off x="8366565" y="1178584"/>
            <a:ext cx="376518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Self-fertilize F1 plant(s)</a:t>
            </a:r>
          </a:p>
        </p:txBody>
      </p:sp>
      <p:sp>
        <p:nvSpPr>
          <p:cNvPr id="69" name="Text Box 65"/>
          <p:cNvSpPr txBox="1">
            <a:spLocks noChangeArrowheads="1"/>
          </p:cNvSpPr>
          <p:nvPr/>
        </p:nvSpPr>
        <p:spPr bwMode="auto">
          <a:xfrm>
            <a:off x="8375094" y="1998766"/>
            <a:ext cx="3756655"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Select between F2 </a:t>
            </a:r>
            <a:r>
              <a:rPr lang="en-GB" altLang="de-DE" b="1" dirty="0">
                <a:latin typeface="Arial" panose="020B0604020202020204" pitchFamily="34" charset="0"/>
                <a:cs typeface="Arial" panose="020B0604020202020204" pitchFamily="34" charset="0"/>
              </a:rPr>
              <a:t>plants</a:t>
            </a:r>
          </a:p>
        </p:txBody>
      </p:sp>
      <p:sp>
        <p:nvSpPr>
          <p:cNvPr id="70" name="Text Box 66"/>
          <p:cNvSpPr txBox="1">
            <a:spLocks noChangeArrowheads="1"/>
          </p:cNvSpPr>
          <p:nvPr/>
        </p:nvSpPr>
        <p:spPr bwMode="auto">
          <a:xfrm>
            <a:off x="8366565" y="2952971"/>
            <a:ext cx="3765184" cy="84023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dirty="0">
                <a:latin typeface="Arial" panose="020B0604020202020204" pitchFamily="34" charset="0"/>
                <a:cs typeface="Arial" panose="020B0604020202020204" pitchFamily="34" charset="0"/>
              </a:rPr>
              <a:t>Select between F2:3 </a:t>
            </a:r>
            <a:r>
              <a:rPr lang="en-GB" altLang="de-DE" b="1" dirty="0">
                <a:latin typeface="Arial" panose="020B0604020202020204" pitchFamily="34" charset="0"/>
                <a:cs typeface="Arial" panose="020B0604020202020204" pitchFamily="34" charset="0"/>
              </a:rPr>
              <a:t>lines </a:t>
            </a:r>
            <a:r>
              <a:rPr lang="en-GB" altLang="de-DE" dirty="0">
                <a:latin typeface="Arial" panose="020B0604020202020204" pitchFamily="34" charset="0"/>
                <a:cs typeface="Arial" panose="020B0604020202020204" pitchFamily="34" charset="0"/>
              </a:rPr>
              <a:t>and, as applicable, within them between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F3 </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plants</a:t>
            </a:r>
          </a:p>
        </p:txBody>
      </p:sp>
      <p:sp>
        <p:nvSpPr>
          <p:cNvPr id="71" name="Text Box 67"/>
          <p:cNvSpPr txBox="1">
            <a:spLocks noChangeArrowheads="1"/>
          </p:cNvSpPr>
          <p:nvPr/>
        </p:nvSpPr>
        <p:spPr bwMode="auto">
          <a:xfrm>
            <a:off x="8375094" y="3973108"/>
            <a:ext cx="3756655" cy="108952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dirty="0">
                <a:latin typeface="Arial" panose="020B0604020202020204" pitchFamily="34" charset="0"/>
                <a:cs typeface="Arial" panose="020B0604020202020204" pitchFamily="34" charset="0"/>
              </a:rPr>
              <a:t>Select between F3:4  </a:t>
            </a:r>
            <a:r>
              <a:rPr lang="en-GB" altLang="de-DE" b="1" dirty="0">
                <a:latin typeface="Arial" panose="020B0604020202020204" pitchFamily="34" charset="0"/>
                <a:cs typeface="Arial" panose="020B0604020202020204" pitchFamily="34" charset="0"/>
              </a:rPr>
              <a:t>lines</a:t>
            </a:r>
            <a:r>
              <a:rPr lang="en-GB" altLang="de-DE" dirty="0">
                <a:latin typeface="Arial" panose="020B0604020202020204" pitchFamily="34" charset="0"/>
                <a:cs typeface="Arial" panose="020B0604020202020204" pitchFamily="34" charset="0"/>
              </a:rPr>
              <a:t>. </a:t>
            </a:r>
            <a:br>
              <a:rPr lang="en-GB" altLang="de-DE" dirty="0">
                <a:latin typeface="Arial" panose="020B0604020202020204" pitchFamily="34" charset="0"/>
                <a:cs typeface="Arial" panose="020B0604020202020204" pitchFamily="34" charset="0"/>
              </a:rPr>
            </a:br>
            <a:r>
              <a:rPr lang="en-GB" altLang="de-DE" dirty="0">
                <a:solidFill>
                  <a:schemeClr val="tx1">
                    <a:lumMod val="50000"/>
                    <a:lumOff val="50000"/>
                  </a:schemeClr>
                </a:solidFill>
                <a:latin typeface="Arial" panose="020B0604020202020204" pitchFamily="34" charset="0"/>
                <a:cs typeface="Arial" panose="020B0604020202020204" pitchFamily="34" charset="0"/>
              </a:rPr>
              <a:t>Seed harvested from all plants per selected line allow sowing of more and larger plots in F5.</a:t>
            </a:r>
            <a:endParaRPr lang="en-GB" altLang="de-DE"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72" name="Text Box 68"/>
          <p:cNvSpPr txBox="1">
            <a:spLocks noChangeArrowheads="1"/>
          </p:cNvSpPr>
          <p:nvPr/>
        </p:nvSpPr>
        <p:spPr bwMode="auto">
          <a:xfrm>
            <a:off x="8366565" y="5283304"/>
            <a:ext cx="376518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Select between F3:5 lines</a:t>
            </a:r>
          </a:p>
        </p:txBody>
      </p:sp>
      <p:sp>
        <p:nvSpPr>
          <p:cNvPr id="73" name="Text Box 69"/>
          <p:cNvSpPr txBox="1">
            <a:spLocks noChangeArrowheads="1"/>
          </p:cNvSpPr>
          <p:nvPr/>
        </p:nvSpPr>
        <p:spPr bwMode="auto">
          <a:xfrm>
            <a:off x="8375094" y="6342166"/>
            <a:ext cx="3756655"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solidFill>
                  <a:srgbClr val="0000FF"/>
                </a:solidFill>
                <a:latin typeface="Arial" panose="020B0604020202020204" pitchFamily="34" charset="0"/>
                <a:cs typeface="Arial" panose="020B0604020202020204" pitchFamily="34" charset="0"/>
              </a:rPr>
              <a:t>Experimental </a:t>
            </a:r>
            <a:r>
              <a:rPr lang="en-GB" altLang="de-DE" i="1" dirty="0">
                <a:solidFill>
                  <a:srgbClr val="0000FF"/>
                </a:solidFill>
                <a:latin typeface="Arial" panose="020B0604020202020204" pitchFamily="34" charset="0"/>
                <a:cs typeface="Arial" panose="020B0604020202020204" pitchFamily="34" charset="0"/>
              </a:rPr>
              <a:t>cultivar</a:t>
            </a:r>
          </a:p>
        </p:txBody>
      </p:sp>
      <p:grpSp>
        <p:nvGrpSpPr>
          <p:cNvPr id="5" name="Group 4"/>
          <p:cNvGrpSpPr/>
          <p:nvPr/>
        </p:nvGrpSpPr>
        <p:grpSpPr>
          <a:xfrm>
            <a:off x="5717405" y="665266"/>
            <a:ext cx="2238375" cy="6060230"/>
            <a:chOff x="5241353" y="665266"/>
            <a:chExt cx="2238375" cy="6060230"/>
          </a:xfrm>
        </p:grpSpPr>
        <p:sp>
          <p:nvSpPr>
            <p:cNvPr id="6" name="Rectangle 2"/>
            <p:cNvSpPr>
              <a:spLocks noChangeArrowheads="1"/>
            </p:cNvSpPr>
            <p:nvPr/>
          </p:nvSpPr>
          <p:spPr bwMode="auto">
            <a:xfrm>
              <a:off x="5498528" y="1830491"/>
              <a:ext cx="1905000" cy="655638"/>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 name="AutoShape 3"/>
            <p:cNvSpPr>
              <a:spLocks noChangeArrowheads="1"/>
            </p:cNvSpPr>
            <p:nvPr/>
          </p:nvSpPr>
          <p:spPr bwMode="auto">
            <a:xfrm rot="5400000">
              <a:off x="6793928" y="190034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 name="AutoShape 4"/>
            <p:cNvSpPr>
              <a:spLocks noChangeArrowheads="1"/>
            </p:cNvSpPr>
            <p:nvPr/>
          </p:nvSpPr>
          <p:spPr bwMode="auto">
            <a:xfrm rot="5400000">
              <a:off x="6641528" y="190034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 name="AutoShape 5"/>
            <p:cNvSpPr>
              <a:spLocks noChangeArrowheads="1"/>
            </p:cNvSpPr>
            <p:nvPr/>
          </p:nvSpPr>
          <p:spPr bwMode="auto">
            <a:xfrm rot="5400000">
              <a:off x="6489128" y="1900342"/>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 name="AutoShape 6"/>
            <p:cNvSpPr>
              <a:spLocks noChangeArrowheads="1"/>
            </p:cNvSpPr>
            <p:nvPr/>
          </p:nvSpPr>
          <p:spPr bwMode="auto">
            <a:xfrm rot="5400000">
              <a:off x="6336728" y="190034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 name="AutoShape 7"/>
            <p:cNvSpPr>
              <a:spLocks noChangeArrowheads="1"/>
            </p:cNvSpPr>
            <p:nvPr/>
          </p:nvSpPr>
          <p:spPr bwMode="auto">
            <a:xfrm rot="5400000">
              <a:off x="6185916" y="1901928"/>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 name="AutoShape 8"/>
            <p:cNvSpPr>
              <a:spLocks noChangeArrowheads="1"/>
            </p:cNvSpPr>
            <p:nvPr/>
          </p:nvSpPr>
          <p:spPr bwMode="auto">
            <a:xfrm rot="5400000">
              <a:off x="6031928" y="1900342"/>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 name="AutoShape 9"/>
            <p:cNvSpPr>
              <a:spLocks noChangeArrowheads="1"/>
            </p:cNvSpPr>
            <p:nvPr/>
          </p:nvSpPr>
          <p:spPr bwMode="auto">
            <a:xfrm rot="5400000">
              <a:off x="5879528" y="190034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 name="AutoShape 10"/>
            <p:cNvSpPr>
              <a:spLocks noChangeArrowheads="1"/>
            </p:cNvSpPr>
            <p:nvPr/>
          </p:nvSpPr>
          <p:spPr bwMode="auto">
            <a:xfrm rot="5400000">
              <a:off x="5727128" y="190034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 name="AutoShape 11"/>
            <p:cNvSpPr>
              <a:spLocks noChangeArrowheads="1"/>
            </p:cNvSpPr>
            <p:nvPr/>
          </p:nvSpPr>
          <p:spPr bwMode="auto">
            <a:xfrm rot="5400000">
              <a:off x="5574728" y="190034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 name="AutoShape 12"/>
            <p:cNvSpPr>
              <a:spLocks noChangeArrowheads="1"/>
            </p:cNvSpPr>
            <p:nvPr/>
          </p:nvSpPr>
          <p:spPr bwMode="auto">
            <a:xfrm rot="5400000">
              <a:off x="6947916" y="1901928"/>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 name="AutoShape 13"/>
            <p:cNvSpPr>
              <a:spLocks noChangeArrowheads="1"/>
            </p:cNvSpPr>
            <p:nvPr/>
          </p:nvSpPr>
          <p:spPr bwMode="auto">
            <a:xfrm rot="5400000">
              <a:off x="7100316" y="1901928"/>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 name="AutoShape 14"/>
            <p:cNvSpPr>
              <a:spLocks noChangeArrowheads="1"/>
            </p:cNvSpPr>
            <p:nvPr/>
          </p:nvSpPr>
          <p:spPr bwMode="auto">
            <a:xfrm rot="5400000">
              <a:off x="7252716" y="1901928"/>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 name="AutoShape 15"/>
            <p:cNvSpPr>
              <a:spLocks noChangeArrowheads="1"/>
            </p:cNvSpPr>
            <p:nvPr/>
          </p:nvSpPr>
          <p:spPr bwMode="auto">
            <a:xfrm rot="5400000">
              <a:off x="67939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 name="AutoShape 16"/>
            <p:cNvSpPr>
              <a:spLocks noChangeArrowheads="1"/>
            </p:cNvSpPr>
            <p:nvPr/>
          </p:nvSpPr>
          <p:spPr bwMode="auto">
            <a:xfrm rot="5400000">
              <a:off x="66415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 name="AutoShape 17"/>
            <p:cNvSpPr>
              <a:spLocks noChangeArrowheads="1"/>
            </p:cNvSpPr>
            <p:nvPr/>
          </p:nvSpPr>
          <p:spPr bwMode="auto">
            <a:xfrm rot="5400000">
              <a:off x="64891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 name="AutoShape 18"/>
            <p:cNvSpPr>
              <a:spLocks noChangeArrowheads="1"/>
            </p:cNvSpPr>
            <p:nvPr/>
          </p:nvSpPr>
          <p:spPr bwMode="auto">
            <a:xfrm rot="5400000">
              <a:off x="63367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 name="AutoShape 19"/>
            <p:cNvSpPr>
              <a:spLocks noChangeArrowheads="1"/>
            </p:cNvSpPr>
            <p:nvPr/>
          </p:nvSpPr>
          <p:spPr bwMode="auto">
            <a:xfrm rot="5400000">
              <a:off x="6185916" y="2047978"/>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 name="AutoShape 20"/>
            <p:cNvSpPr>
              <a:spLocks noChangeArrowheads="1"/>
            </p:cNvSpPr>
            <p:nvPr/>
          </p:nvSpPr>
          <p:spPr bwMode="auto">
            <a:xfrm rot="5400000">
              <a:off x="60319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 name="AutoShape 21"/>
            <p:cNvSpPr>
              <a:spLocks noChangeArrowheads="1"/>
            </p:cNvSpPr>
            <p:nvPr/>
          </p:nvSpPr>
          <p:spPr bwMode="auto">
            <a:xfrm rot="5400000">
              <a:off x="58795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 name="AutoShape 22"/>
            <p:cNvSpPr>
              <a:spLocks noChangeArrowheads="1"/>
            </p:cNvSpPr>
            <p:nvPr/>
          </p:nvSpPr>
          <p:spPr bwMode="auto">
            <a:xfrm rot="5400000">
              <a:off x="57271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AutoShape 23"/>
            <p:cNvSpPr>
              <a:spLocks noChangeArrowheads="1"/>
            </p:cNvSpPr>
            <p:nvPr/>
          </p:nvSpPr>
          <p:spPr bwMode="auto">
            <a:xfrm rot="5400000">
              <a:off x="5574728" y="2046392"/>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AutoShape 24"/>
            <p:cNvSpPr>
              <a:spLocks noChangeArrowheads="1"/>
            </p:cNvSpPr>
            <p:nvPr/>
          </p:nvSpPr>
          <p:spPr bwMode="auto">
            <a:xfrm rot="5400000">
              <a:off x="6947916" y="2047978"/>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 name="AutoShape 25"/>
            <p:cNvSpPr>
              <a:spLocks noChangeArrowheads="1"/>
            </p:cNvSpPr>
            <p:nvPr/>
          </p:nvSpPr>
          <p:spPr bwMode="auto">
            <a:xfrm rot="5400000">
              <a:off x="7100316" y="2047978"/>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 name="AutoShape 26"/>
            <p:cNvSpPr>
              <a:spLocks noChangeArrowheads="1"/>
            </p:cNvSpPr>
            <p:nvPr/>
          </p:nvSpPr>
          <p:spPr bwMode="auto">
            <a:xfrm rot="5400000">
              <a:off x="7252716" y="2047978"/>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7"/>
            <p:cNvSpPr>
              <a:spLocks noChangeArrowheads="1"/>
            </p:cNvSpPr>
            <p:nvPr/>
          </p:nvSpPr>
          <p:spPr bwMode="auto">
            <a:xfrm rot="5400000">
              <a:off x="6793134" y="219164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28"/>
            <p:cNvSpPr>
              <a:spLocks noChangeArrowheads="1"/>
            </p:cNvSpPr>
            <p:nvPr/>
          </p:nvSpPr>
          <p:spPr bwMode="auto">
            <a:xfrm rot="5400000">
              <a:off x="6640734" y="2191648"/>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29"/>
            <p:cNvSpPr>
              <a:spLocks noChangeArrowheads="1"/>
            </p:cNvSpPr>
            <p:nvPr/>
          </p:nvSpPr>
          <p:spPr bwMode="auto">
            <a:xfrm rot="5400000">
              <a:off x="6488334" y="219164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30"/>
            <p:cNvSpPr>
              <a:spLocks noChangeArrowheads="1"/>
            </p:cNvSpPr>
            <p:nvPr/>
          </p:nvSpPr>
          <p:spPr bwMode="auto">
            <a:xfrm rot="5400000">
              <a:off x="6335934" y="219164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31"/>
            <p:cNvSpPr>
              <a:spLocks noChangeArrowheads="1"/>
            </p:cNvSpPr>
            <p:nvPr/>
          </p:nvSpPr>
          <p:spPr bwMode="auto">
            <a:xfrm rot="5400000">
              <a:off x="6185122" y="219323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32"/>
            <p:cNvSpPr>
              <a:spLocks noChangeArrowheads="1"/>
            </p:cNvSpPr>
            <p:nvPr/>
          </p:nvSpPr>
          <p:spPr bwMode="auto">
            <a:xfrm rot="5400000">
              <a:off x="6031134" y="219164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33"/>
            <p:cNvSpPr>
              <a:spLocks noChangeArrowheads="1"/>
            </p:cNvSpPr>
            <p:nvPr/>
          </p:nvSpPr>
          <p:spPr bwMode="auto">
            <a:xfrm rot="5400000">
              <a:off x="5878734" y="2191648"/>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34"/>
            <p:cNvSpPr>
              <a:spLocks noChangeArrowheads="1"/>
            </p:cNvSpPr>
            <p:nvPr/>
          </p:nvSpPr>
          <p:spPr bwMode="auto">
            <a:xfrm rot="5400000">
              <a:off x="5726334" y="2191648"/>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35"/>
            <p:cNvSpPr>
              <a:spLocks noChangeArrowheads="1"/>
            </p:cNvSpPr>
            <p:nvPr/>
          </p:nvSpPr>
          <p:spPr bwMode="auto">
            <a:xfrm rot="5400000">
              <a:off x="5573934" y="2191648"/>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6"/>
            <p:cNvSpPr>
              <a:spLocks noChangeArrowheads="1"/>
            </p:cNvSpPr>
            <p:nvPr/>
          </p:nvSpPr>
          <p:spPr bwMode="auto">
            <a:xfrm rot="5400000">
              <a:off x="6947122" y="219323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7"/>
            <p:cNvSpPr>
              <a:spLocks noChangeArrowheads="1"/>
            </p:cNvSpPr>
            <p:nvPr/>
          </p:nvSpPr>
          <p:spPr bwMode="auto">
            <a:xfrm rot="5400000">
              <a:off x="7099522" y="219323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38"/>
            <p:cNvSpPr>
              <a:spLocks noChangeArrowheads="1"/>
            </p:cNvSpPr>
            <p:nvPr/>
          </p:nvSpPr>
          <p:spPr bwMode="auto">
            <a:xfrm rot="5400000">
              <a:off x="7251922" y="2193235"/>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39"/>
            <p:cNvSpPr>
              <a:spLocks noChangeArrowheads="1"/>
            </p:cNvSpPr>
            <p:nvPr/>
          </p:nvSpPr>
          <p:spPr bwMode="auto">
            <a:xfrm rot="5400000">
              <a:off x="6793134" y="2337698"/>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40"/>
            <p:cNvSpPr>
              <a:spLocks noChangeArrowheads="1"/>
            </p:cNvSpPr>
            <p:nvPr/>
          </p:nvSpPr>
          <p:spPr bwMode="auto">
            <a:xfrm rot="5400000">
              <a:off x="6640734" y="233769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41"/>
            <p:cNvSpPr>
              <a:spLocks noChangeArrowheads="1"/>
            </p:cNvSpPr>
            <p:nvPr/>
          </p:nvSpPr>
          <p:spPr bwMode="auto">
            <a:xfrm rot="5400000">
              <a:off x="6488334" y="2337698"/>
              <a:ext cx="60325" cy="61912"/>
            </a:xfrm>
            <a:prstGeom prst="octagon">
              <a:avLst>
                <a:gd name="adj" fmla="val 29287"/>
              </a:avLst>
            </a:prstGeom>
            <a:solidFill>
              <a:srgbClr val="0000FF"/>
            </a:solidFill>
            <a:ln w="381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42"/>
            <p:cNvSpPr>
              <a:spLocks noChangeArrowheads="1"/>
            </p:cNvSpPr>
            <p:nvPr/>
          </p:nvSpPr>
          <p:spPr bwMode="auto">
            <a:xfrm rot="5400000">
              <a:off x="6335934" y="233769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43"/>
            <p:cNvSpPr>
              <a:spLocks noChangeArrowheads="1"/>
            </p:cNvSpPr>
            <p:nvPr/>
          </p:nvSpPr>
          <p:spPr bwMode="auto">
            <a:xfrm rot="5400000">
              <a:off x="6185122" y="233928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44"/>
            <p:cNvSpPr>
              <a:spLocks noChangeArrowheads="1"/>
            </p:cNvSpPr>
            <p:nvPr/>
          </p:nvSpPr>
          <p:spPr bwMode="auto">
            <a:xfrm rot="5400000">
              <a:off x="6031134" y="233769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45"/>
            <p:cNvSpPr>
              <a:spLocks noChangeArrowheads="1"/>
            </p:cNvSpPr>
            <p:nvPr/>
          </p:nvSpPr>
          <p:spPr bwMode="auto">
            <a:xfrm rot="5400000">
              <a:off x="5878734" y="233769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6"/>
            <p:cNvSpPr>
              <a:spLocks noChangeArrowheads="1"/>
            </p:cNvSpPr>
            <p:nvPr/>
          </p:nvSpPr>
          <p:spPr bwMode="auto">
            <a:xfrm rot="5400000">
              <a:off x="5726334" y="2337698"/>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7"/>
            <p:cNvSpPr>
              <a:spLocks noChangeArrowheads="1"/>
            </p:cNvSpPr>
            <p:nvPr/>
          </p:nvSpPr>
          <p:spPr bwMode="auto">
            <a:xfrm rot="5400000">
              <a:off x="5573934" y="2337698"/>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48"/>
            <p:cNvSpPr>
              <a:spLocks noChangeArrowheads="1"/>
            </p:cNvSpPr>
            <p:nvPr/>
          </p:nvSpPr>
          <p:spPr bwMode="auto">
            <a:xfrm rot="5400000">
              <a:off x="6947122" y="233928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49"/>
            <p:cNvSpPr>
              <a:spLocks noChangeArrowheads="1"/>
            </p:cNvSpPr>
            <p:nvPr/>
          </p:nvSpPr>
          <p:spPr bwMode="auto">
            <a:xfrm rot="5400000">
              <a:off x="7099522" y="233928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50"/>
            <p:cNvSpPr>
              <a:spLocks noChangeArrowheads="1"/>
            </p:cNvSpPr>
            <p:nvPr/>
          </p:nvSpPr>
          <p:spPr bwMode="auto">
            <a:xfrm rot="5400000">
              <a:off x="7251922" y="2339285"/>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55" name="AutoShape 51"/>
            <p:cNvCxnSpPr>
              <a:cxnSpLocks noChangeShapeType="1"/>
            </p:cNvCxnSpPr>
            <p:nvPr/>
          </p:nvCxnSpPr>
          <p:spPr bwMode="auto">
            <a:xfrm rot="16200000" flipH="1">
              <a:off x="5050060" y="3709297"/>
              <a:ext cx="654050" cy="52387"/>
            </a:xfrm>
            <a:prstGeom prst="bentConnector3">
              <a:avLst>
                <a:gd name="adj1" fmla="val 50000"/>
              </a:avLst>
            </a:prstGeom>
            <a:noFill/>
            <a:ln w="9525">
              <a:solidFill>
                <a:schemeClr val="tx1"/>
              </a:solidFill>
              <a:miter lim="800000"/>
              <a:headEnd/>
              <a:tailEnd/>
            </a:ln>
          </p:spPr>
        </p:cxnSp>
        <p:cxnSp>
          <p:nvCxnSpPr>
            <p:cNvPr id="56" name="AutoShape 52"/>
            <p:cNvCxnSpPr>
              <a:cxnSpLocks noChangeShapeType="1"/>
              <a:endCxn id="78" idx="0"/>
            </p:cNvCxnSpPr>
            <p:nvPr/>
          </p:nvCxnSpPr>
          <p:spPr bwMode="auto">
            <a:xfrm rot="5400000">
              <a:off x="6178772" y="3806135"/>
              <a:ext cx="452437" cy="53975"/>
            </a:xfrm>
            <a:prstGeom prst="bentConnector3">
              <a:avLst>
                <a:gd name="adj1" fmla="val 49824"/>
              </a:avLst>
            </a:prstGeom>
            <a:noFill/>
            <a:ln w="9525">
              <a:solidFill>
                <a:srgbClr val="0000FF"/>
              </a:solidFill>
              <a:miter lim="800000"/>
              <a:headEnd/>
              <a:tailEnd/>
            </a:ln>
          </p:spPr>
        </p:cxnSp>
        <p:sp>
          <p:nvSpPr>
            <p:cNvPr id="57" name="Rectangle 53"/>
            <p:cNvSpPr>
              <a:spLocks noChangeArrowheads="1"/>
            </p:cNvSpPr>
            <p:nvPr/>
          </p:nvSpPr>
          <p:spPr bwMode="auto">
            <a:xfrm>
              <a:off x="5241353" y="5157891"/>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Rectangle 54"/>
            <p:cNvSpPr>
              <a:spLocks noChangeArrowheads="1"/>
            </p:cNvSpPr>
            <p:nvPr/>
          </p:nvSpPr>
          <p:spPr bwMode="auto">
            <a:xfrm>
              <a:off x="5342953" y="5205516"/>
              <a:ext cx="381000" cy="569913"/>
            </a:xfrm>
            <a:prstGeom prst="rect">
              <a:avLst/>
            </a:prstGeom>
            <a:solidFill>
              <a:srgbClr val="1C1C1C"/>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Rectangle 55"/>
            <p:cNvSpPr>
              <a:spLocks noChangeArrowheads="1"/>
            </p:cNvSpPr>
            <p:nvPr/>
          </p:nvSpPr>
          <p:spPr bwMode="auto">
            <a:xfrm>
              <a:off x="5469953" y="5253141"/>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Line 56"/>
            <p:cNvSpPr>
              <a:spLocks noChangeShapeType="1"/>
            </p:cNvSpPr>
            <p:nvPr/>
          </p:nvSpPr>
          <p:spPr bwMode="auto">
            <a:xfrm>
              <a:off x="5393753" y="4873729"/>
              <a:ext cx="0" cy="284162"/>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1" name="Rectangle 57"/>
            <p:cNvSpPr>
              <a:spLocks noChangeArrowheads="1"/>
            </p:cNvSpPr>
            <p:nvPr/>
          </p:nvSpPr>
          <p:spPr bwMode="auto">
            <a:xfrm>
              <a:off x="6212903" y="5188054"/>
              <a:ext cx="381000" cy="568325"/>
            </a:xfrm>
            <a:prstGeom prst="rect">
              <a:avLst/>
            </a:prstGeom>
            <a:solidFill>
              <a:srgbClr val="2F2FFF"/>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 name="Rectangle 58"/>
            <p:cNvSpPr>
              <a:spLocks noChangeArrowheads="1"/>
            </p:cNvSpPr>
            <p:nvPr/>
          </p:nvSpPr>
          <p:spPr bwMode="auto">
            <a:xfrm>
              <a:off x="6314503" y="5235679"/>
              <a:ext cx="381000" cy="569912"/>
            </a:xfrm>
            <a:prstGeom prst="rect">
              <a:avLst/>
            </a:prstGeom>
            <a:solidFill>
              <a:srgbClr val="0000FF"/>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 name="Rectangle 59"/>
            <p:cNvSpPr>
              <a:spLocks noChangeArrowheads="1"/>
            </p:cNvSpPr>
            <p:nvPr/>
          </p:nvSpPr>
          <p:spPr bwMode="auto">
            <a:xfrm>
              <a:off x="6441503" y="5283304"/>
              <a:ext cx="381000" cy="568325"/>
            </a:xfrm>
            <a:prstGeom prst="rect">
              <a:avLst/>
            </a:prstGeom>
            <a:solidFill>
              <a:srgbClr val="0000D6"/>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 name="Line 60"/>
            <p:cNvSpPr>
              <a:spLocks noChangeShapeType="1"/>
            </p:cNvSpPr>
            <p:nvPr/>
          </p:nvSpPr>
          <p:spPr bwMode="auto">
            <a:xfrm>
              <a:off x="6360541" y="4867379"/>
              <a:ext cx="4762" cy="3206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5" name="Rectangle 61" descr="Diagonal weit nach oben"/>
            <p:cNvSpPr>
              <a:spLocks noChangeArrowheads="1"/>
            </p:cNvSpPr>
            <p:nvPr/>
          </p:nvSpPr>
          <p:spPr bwMode="auto">
            <a:xfrm>
              <a:off x="5269928" y="6157171"/>
              <a:ext cx="2209800" cy="568325"/>
            </a:xfrm>
            <a:prstGeom prst="rect">
              <a:avLst/>
            </a:prstGeom>
            <a:pattFill prst="wdUpDiag">
              <a:fgClr>
                <a:schemeClr val="tx1"/>
              </a:fgClr>
              <a:bgClr>
                <a:schemeClr val="bg1"/>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Line 62"/>
            <p:cNvSpPr>
              <a:spLocks noChangeShapeType="1"/>
            </p:cNvSpPr>
            <p:nvPr/>
          </p:nvSpPr>
          <p:spPr bwMode="auto">
            <a:xfrm flipH="1">
              <a:off x="6466903" y="5862741"/>
              <a:ext cx="4763" cy="365125"/>
            </a:xfrm>
            <a:prstGeom prst="line">
              <a:avLst/>
            </a:prstGeom>
            <a:noFill/>
            <a:ln w="95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cxnSp>
          <p:nvCxnSpPr>
            <p:cNvPr id="74" name="AutoShape 70"/>
            <p:cNvCxnSpPr>
              <a:cxnSpLocks noChangeShapeType="1"/>
            </p:cNvCxnSpPr>
            <p:nvPr/>
          </p:nvCxnSpPr>
          <p:spPr bwMode="auto">
            <a:xfrm rot="5400000">
              <a:off x="5175472" y="2580585"/>
              <a:ext cx="787400" cy="68262"/>
            </a:xfrm>
            <a:prstGeom prst="bentConnector3">
              <a:avLst>
                <a:gd name="adj1" fmla="val 58870"/>
              </a:avLst>
            </a:prstGeom>
            <a:noFill/>
            <a:ln w="9525">
              <a:solidFill>
                <a:schemeClr val="tx1"/>
              </a:solidFill>
              <a:miter lim="800000"/>
              <a:headEnd/>
              <a:tailEnd/>
            </a:ln>
          </p:spPr>
        </p:cxnSp>
        <p:cxnSp>
          <p:nvCxnSpPr>
            <p:cNvPr id="75" name="AutoShape 71"/>
            <p:cNvCxnSpPr>
              <a:cxnSpLocks noChangeShapeType="1"/>
            </p:cNvCxnSpPr>
            <p:nvPr/>
          </p:nvCxnSpPr>
          <p:spPr bwMode="auto">
            <a:xfrm rot="5400000">
              <a:off x="5408041" y="2643291"/>
              <a:ext cx="620712" cy="71438"/>
            </a:xfrm>
            <a:prstGeom prst="bentConnector3">
              <a:avLst>
                <a:gd name="adj1" fmla="val 49870"/>
              </a:avLst>
            </a:prstGeom>
            <a:noFill/>
            <a:ln w="9525">
              <a:solidFill>
                <a:schemeClr val="tx1"/>
              </a:solidFill>
              <a:miter lim="800000"/>
              <a:headEnd/>
              <a:tailEnd/>
            </a:ln>
          </p:spPr>
        </p:cxnSp>
        <p:cxnSp>
          <p:nvCxnSpPr>
            <p:cNvPr id="76" name="AutoShape 72"/>
            <p:cNvCxnSpPr>
              <a:cxnSpLocks noChangeShapeType="1"/>
            </p:cNvCxnSpPr>
            <p:nvPr/>
          </p:nvCxnSpPr>
          <p:spPr bwMode="auto">
            <a:xfrm rot="16200000" flipH="1">
              <a:off x="6870128" y="2579791"/>
              <a:ext cx="760413" cy="42863"/>
            </a:xfrm>
            <a:prstGeom prst="bentConnector3">
              <a:avLst>
                <a:gd name="adj1" fmla="val 61167"/>
              </a:avLst>
            </a:prstGeom>
            <a:noFill/>
            <a:ln w="9525">
              <a:solidFill>
                <a:schemeClr val="tx1"/>
              </a:solidFill>
              <a:miter lim="800000"/>
              <a:headEnd/>
              <a:tailEnd/>
            </a:ln>
          </p:spPr>
        </p:cxnSp>
        <p:cxnSp>
          <p:nvCxnSpPr>
            <p:cNvPr id="77" name="AutoShape 73"/>
            <p:cNvCxnSpPr>
              <a:cxnSpLocks noChangeShapeType="1"/>
            </p:cNvCxnSpPr>
            <p:nvPr/>
          </p:nvCxnSpPr>
          <p:spPr bwMode="auto">
            <a:xfrm rot="16200000" flipH="1">
              <a:off x="5404071" y="2572648"/>
              <a:ext cx="792163" cy="82550"/>
            </a:xfrm>
            <a:prstGeom prst="bentConnector3">
              <a:avLst>
                <a:gd name="adj1" fmla="val 199"/>
              </a:avLst>
            </a:prstGeom>
            <a:noFill/>
            <a:ln w="9525">
              <a:solidFill>
                <a:schemeClr val="tx1"/>
              </a:solidFill>
              <a:miter lim="800000"/>
              <a:headEnd/>
              <a:tailEnd/>
            </a:ln>
          </p:spPr>
        </p:cxnSp>
        <p:sp>
          <p:nvSpPr>
            <p:cNvPr id="78" name="Rectangle 74"/>
            <p:cNvSpPr>
              <a:spLocks noChangeArrowheads="1"/>
            </p:cNvSpPr>
            <p:nvPr/>
          </p:nvSpPr>
          <p:spPr bwMode="auto">
            <a:xfrm>
              <a:off x="6244653" y="4059341"/>
              <a:ext cx="266700" cy="795338"/>
            </a:xfrm>
            <a:prstGeom prst="rect">
              <a:avLst/>
            </a:prstGeom>
            <a:solidFill>
              <a:srgbClr val="0000FF"/>
            </a:solidFill>
            <a:ln w="9525">
              <a:solidFill>
                <a:srgbClr val="0000FF"/>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9" name="AutoShape 75"/>
            <p:cNvCxnSpPr>
              <a:cxnSpLocks noChangeShapeType="1"/>
            </p:cNvCxnSpPr>
            <p:nvPr/>
          </p:nvCxnSpPr>
          <p:spPr bwMode="auto">
            <a:xfrm rot="5400000">
              <a:off x="6176391" y="2665516"/>
              <a:ext cx="649287" cy="49213"/>
            </a:xfrm>
            <a:prstGeom prst="bentConnector3">
              <a:avLst>
                <a:gd name="adj1" fmla="val 49880"/>
              </a:avLst>
            </a:prstGeom>
            <a:noFill/>
            <a:ln w="9525">
              <a:solidFill>
                <a:srgbClr val="0000FF"/>
              </a:solidFill>
              <a:miter lim="800000"/>
              <a:headEnd/>
              <a:tailEnd/>
            </a:ln>
          </p:spPr>
        </p:cxnSp>
        <p:cxnSp>
          <p:nvCxnSpPr>
            <p:cNvPr id="80" name="AutoShape 76"/>
            <p:cNvCxnSpPr>
              <a:cxnSpLocks noChangeShapeType="1"/>
            </p:cNvCxnSpPr>
            <p:nvPr/>
          </p:nvCxnSpPr>
          <p:spPr bwMode="auto">
            <a:xfrm rot="16200000" flipH="1">
              <a:off x="6034309" y="2407548"/>
              <a:ext cx="1082675" cy="122238"/>
            </a:xfrm>
            <a:prstGeom prst="bentConnector3">
              <a:avLst>
                <a:gd name="adj1" fmla="val 7181"/>
              </a:avLst>
            </a:prstGeom>
            <a:noFill/>
            <a:ln w="9525">
              <a:solidFill>
                <a:schemeClr val="tx1"/>
              </a:solidFill>
              <a:miter lim="800000"/>
              <a:headEnd/>
              <a:tailEnd/>
            </a:ln>
          </p:spPr>
        </p:cxnSp>
        <p:cxnSp>
          <p:nvCxnSpPr>
            <p:cNvPr id="81" name="AutoShape 77"/>
            <p:cNvCxnSpPr>
              <a:cxnSpLocks noChangeShapeType="1"/>
            </p:cNvCxnSpPr>
            <p:nvPr/>
          </p:nvCxnSpPr>
          <p:spPr bwMode="auto">
            <a:xfrm rot="16200000" flipH="1">
              <a:off x="6341490" y="2557567"/>
              <a:ext cx="777875" cy="114300"/>
            </a:xfrm>
            <a:prstGeom prst="bentConnector3">
              <a:avLst>
                <a:gd name="adj1" fmla="val 9181"/>
              </a:avLst>
            </a:prstGeom>
            <a:noFill/>
            <a:ln w="9525">
              <a:solidFill>
                <a:schemeClr val="tx1"/>
              </a:solidFill>
              <a:miter lim="800000"/>
              <a:headEnd/>
              <a:tailEnd/>
            </a:ln>
          </p:spPr>
        </p:cxnSp>
        <p:cxnSp>
          <p:nvCxnSpPr>
            <p:cNvPr id="82" name="AutoShape 78"/>
            <p:cNvCxnSpPr>
              <a:cxnSpLocks noChangeShapeType="1"/>
              <a:stCxn id="29" idx="2"/>
            </p:cNvCxnSpPr>
            <p:nvPr/>
          </p:nvCxnSpPr>
          <p:spPr bwMode="auto">
            <a:xfrm rot="16200000" flipH="1" flipV="1">
              <a:off x="6624860" y="2517085"/>
              <a:ext cx="992187" cy="22225"/>
            </a:xfrm>
            <a:prstGeom prst="bentConnector5">
              <a:avLst>
                <a:gd name="adj1" fmla="val 1759"/>
                <a:gd name="adj2" fmla="val -307144"/>
                <a:gd name="adj3" fmla="val 65917"/>
              </a:avLst>
            </a:prstGeom>
            <a:noFill/>
            <a:ln w="9525">
              <a:solidFill>
                <a:schemeClr val="tx1"/>
              </a:solidFill>
              <a:miter lim="800000"/>
              <a:headEnd/>
              <a:tailEnd/>
            </a:ln>
          </p:spPr>
        </p:cxnSp>
        <p:cxnSp>
          <p:nvCxnSpPr>
            <p:cNvPr id="83" name="AutoShape 79"/>
            <p:cNvCxnSpPr>
              <a:cxnSpLocks noChangeShapeType="1"/>
              <a:stCxn id="192" idx="0"/>
              <a:endCxn id="107" idx="2"/>
            </p:cNvCxnSpPr>
            <p:nvPr/>
          </p:nvCxnSpPr>
          <p:spPr bwMode="auto">
            <a:xfrm rot="5400000" flipH="1">
              <a:off x="5653310" y="3798197"/>
              <a:ext cx="417512" cy="130175"/>
            </a:xfrm>
            <a:prstGeom prst="bentConnector3">
              <a:avLst>
                <a:gd name="adj1" fmla="val 52472"/>
              </a:avLst>
            </a:prstGeom>
            <a:noFill/>
            <a:ln w="9525">
              <a:solidFill>
                <a:schemeClr val="tx1"/>
              </a:solidFill>
              <a:miter lim="800000"/>
              <a:headEnd/>
              <a:tailEnd/>
            </a:ln>
          </p:spPr>
        </p:cxnSp>
        <p:grpSp>
          <p:nvGrpSpPr>
            <p:cNvPr id="84" name="Group 80"/>
            <p:cNvGrpSpPr>
              <a:grpSpLocks/>
            </p:cNvGrpSpPr>
            <p:nvPr/>
          </p:nvGrpSpPr>
          <p:grpSpPr bwMode="auto">
            <a:xfrm>
              <a:off x="5455666" y="2997304"/>
              <a:ext cx="77787" cy="641350"/>
              <a:chOff x="405" y="1853"/>
              <a:chExt cx="49" cy="404"/>
            </a:xfrm>
          </p:grpSpPr>
          <p:grpSp>
            <p:nvGrpSpPr>
              <p:cNvPr id="85" name="Group 81"/>
              <p:cNvGrpSpPr>
                <a:grpSpLocks/>
              </p:cNvGrpSpPr>
              <p:nvPr/>
            </p:nvGrpSpPr>
            <p:grpSpPr bwMode="auto">
              <a:xfrm>
                <a:off x="405" y="1853"/>
                <a:ext cx="39" cy="404"/>
                <a:chOff x="405" y="1853"/>
                <a:chExt cx="39" cy="404"/>
              </a:xfrm>
            </p:grpSpPr>
            <p:sp>
              <p:nvSpPr>
                <p:cNvPr id="87" name="AutoShape 8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8" name="AutoShape 8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9" name="AutoShape 8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0" name="AutoShape 8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1" name="AutoShape 8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86" name="Line 8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92" name="Group 88"/>
            <p:cNvGrpSpPr>
              <a:grpSpLocks/>
            </p:cNvGrpSpPr>
            <p:nvPr/>
          </p:nvGrpSpPr>
          <p:grpSpPr bwMode="auto">
            <a:xfrm>
              <a:off x="5604891" y="2998891"/>
              <a:ext cx="77787" cy="641350"/>
              <a:chOff x="405" y="1853"/>
              <a:chExt cx="49" cy="404"/>
            </a:xfrm>
          </p:grpSpPr>
          <p:grpSp>
            <p:nvGrpSpPr>
              <p:cNvPr id="93" name="Group 89"/>
              <p:cNvGrpSpPr>
                <a:grpSpLocks/>
              </p:cNvGrpSpPr>
              <p:nvPr/>
            </p:nvGrpSpPr>
            <p:grpSpPr bwMode="auto">
              <a:xfrm>
                <a:off x="405" y="1853"/>
                <a:ext cx="39" cy="404"/>
                <a:chOff x="405" y="1853"/>
                <a:chExt cx="39" cy="404"/>
              </a:xfrm>
            </p:grpSpPr>
            <p:sp>
              <p:nvSpPr>
                <p:cNvPr id="95" name="AutoShape 9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6" name="AutoShape 9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AutoShape 9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8" name="AutoShape 9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9" name="AutoShape 9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94" name="Line 9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0" name="Group 96"/>
            <p:cNvGrpSpPr>
              <a:grpSpLocks/>
            </p:cNvGrpSpPr>
            <p:nvPr/>
          </p:nvGrpSpPr>
          <p:grpSpPr bwMode="auto">
            <a:xfrm>
              <a:off x="5765228" y="2994129"/>
              <a:ext cx="77788" cy="641350"/>
              <a:chOff x="405" y="1853"/>
              <a:chExt cx="49" cy="404"/>
            </a:xfrm>
          </p:grpSpPr>
          <p:grpSp>
            <p:nvGrpSpPr>
              <p:cNvPr id="101" name="Group 97"/>
              <p:cNvGrpSpPr>
                <a:grpSpLocks/>
              </p:cNvGrpSpPr>
              <p:nvPr/>
            </p:nvGrpSpPr>
            <p:grpSpPr bwMode="auto">
              <a:xfrm>
                <a:off x="405" y="1853"/>
                <a:ext cx="39" cy="404"/>
                <a:chOff x="405" y="1853"/>
                <a:chExt cx="39" cy="404"/>
              </a:xfrm>
            </p:grpSpPr>
            <p:sp>
              <p:nvSpPr>
                <p:cNvPr id="103" name="AutoShape 9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4" name="AutoShape 9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5" name="AutoShape 10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6" name="AutoShape 10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7" name="AutoShape 10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02" name="Line 10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8" name="Group 104"/>
            <p:cNvGrpSpPr>
              <a:grpSpLocks/>
            </p:cNvGrpSpPr>
            <p:nvPr/>
          </p:nvGrpSpPr>
          <p:grpSpPr bwMode="auto">
            <a:xfrm>
              <a:off x="5927153" y="3000479"/>
              <a:ext cx="77788" cy="641350"/>
              <a:chOff x="405" y="1853"/>
              <a:chExt cx="49" cy="404"/>
            </a:xfrm>
          </p:grpSpPr>
          <p:grpSp>
            <p:nvGrpSpPr>
              <p:cNvPr id="109" name="Group 105"/>
              <p:cNvGrpSpPr>
                <a:grpSpLocks/>
              </p:cNvGrpSpPr>
              <p:nvPr/>
            </p:nvGrpSpPr>
            <p:grpSpPr bwMode="auto">
              <a:xfrm>
                <a:off x="405" y="1853"/>
                <a:ext cx="39" cy="404"/>
                <a:chOff x="405" y="1853"/>
                <a:chExt cx="39" cy="404"/>
              </a:xfrm>
            </p:grpSpPr>
            <p:sp>
              <p:nvSpPr>
                <p:cNvPr id="111" name="AutoShape 10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2" name="AutoShape 10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3" name="AutoShape 10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4" name="AutoShape 10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5" name="AutoShape 11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10" name="Line 11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6" name="Group 112"/>
            <p:cNvGrpSpPr>
              <a:grpSpLocks/>
            </p:cNvGrpSpPr>
            <p:nvPr/>
          </p:nvGrpSpPr>
          <p:grpSpPr bwMode="auto">
            <a:xfrm>
              <a:off x="6073203" y="2997304"/>
              <a:ext cx="77788" cy="641350"/>
              <a:chOff x="405" y="1853"/>
              <a:chExt cx="49" cy="404"/>
            </a:xfrm>
          </p:grpSpPr>
          <p:grpSp>
            <p:nvGrpSpPr>
              <p:cNvPr id="117" name="Group 113"/>
              <p:cNvGrpSpPr>
                <a:grpSpLocks/>
              </p:cNvGrpSpPr>
              <p:nvPr/>
            </p:nvGrpSpPr>
            <p:grpSpPr bwMode="auto">
              <a:xfrm>
                <a:off x="405" y="1853"/>
                <a:ext cx="39" cy="404"/>
                <a:chOff x="405" y="1853"/>
                <a:chExt cx="39" cy="404"/>
              </a:xfrm>
            </p:grpSpPr>
            <p:sp>
              <p:nvSpPr>
                <p:cNvPr id="119" name="AutoShape 11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0" name="AutoShape 11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1" name="AutoShape 11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2" name="AutoShape 11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3" name="AutoShape 11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18" name="Line 11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24" name="Group 120"/>
            <p:cNvGrpSpPr>
              <a:grpSpLocks/>
            </p:cNvGrpSpPr>
            <p:nvPr/>
          </p:nvGrpSpPr>
          <p:grpSpPr bwMode="auto">
            <a:xfrm>
              <a:off x="6235128" y="2994129"/>
              <a:ext cx="77788" cy="641350"/>
              <a:chOff x="405" y="1853"/>
              <a:chExt cx="49" cy="404"/>
            </a:xfrm>
          </p:grpSpPr>
          <p:grpSp>
            <p:nvGrpSpPr>
              <p:cNvPr id="125" name="Group 121"/>
              <p:cNvGrpSpPr>
                <a:grpSpLocks/>
              </p:cNvGrpSpPr>
              <p:nvPr/>
            </p:nvGrpSpPr>
            <p:grpSpPr bwMode="auto">
              <a:xfrm>
                <a:off x="405" y="1853"/>
                <a:ext cx="39" cy="404"/>
                <a:chOff x="405" y="1853"/>
                <a:chExt cx="39" cy="404"/>
              </a:xfrm>
            </p:grpSpPr>
            <p:sp>
              <p:nvSpPr>
                <p:cNvPr id="127"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8"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9"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0"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1"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26"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32" name="Group 128"/>
            <p:cNvGrpSpPr>
              <a:grpSpLocks/>
            </p:cNvGrpSpPr>
            <p:nvPr/>
          </p:nvGrpSpPr>
          <p:grpSpPr bwMode="auto">
            <a:xfrm>
              <a:off x="6401816" y="2994129"/>
              <a:ext cx="77787" cy="641350"/>
              <a:chOff x="405" y="1853"/>
              <a:chExt cx="49" cy="404"/>
            </a:xfrm>
          </p:grpSpPr>
          <p:grpSp>
            <p:nvGrpSpPr>
              <p:cNvPr id="133" name="Group 129"/>
              <p:cNvGrpSpPr>
                <a:grpSpLocks/>
              </p:cNvGrpSpPr>
              <p:nvPr/>
            </p:nvGrpSpPr>
            <p:grpSpPr bwMode="auto">
              <a:xfrm>
                <a:off x="405" y="1853"/>
                <a:ext cx="39" cy="404"/>
                <a:chOff x="405" y="1853"/>
                <a:chExt cx="39" cy="404"/>
              </a:xfrm>
            </p:grpSpPr>
            <p:sp>
              <p:nvSpPr>
                <p:cNvPr id="135" name="AutoShape 13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6" name="AutoShape 13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7" name="AutoShape 13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8" name="AutoShape 13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9" name="AutoShape 134"/>
                <p:cNvSpPr>
                  <a:spLocks noChangeArrowheads="1"/>
                </p:cNvSpPr>
                <p:nvPr/>
              </p:nvSpPr>
              <p:spPr bwMode="auto">
                <a:xfrm>
                  <a:off x="405" y="2220"/>
                  <a:ext cx="39" cy="37"/>
                </a:xfrm>
                <a:prstGeom prst="octagon">
                  <a:avLst>
                    <a:gd name="adj" fmla="val 29287"/>
                  </a:avLst>
                </a:prstGeom>
                <a:solidFill>
                  <a:srgbClr val="0000FF"/>
                </a:solidFill>
                <a:ln w="381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34" name="Line 135"/>
              <p:cNvSpPr>
                <a:spLocks noChangeShapeType="1"/>
              </p:cNvSpPr>
              <p:nvPr/>
            </p:nvSpPr>
            <p:spPr bwMode="auto">
              <a:xfrm>
                <a:off x="454" y="1868"/>
                <a:ext cx="0" cy="375"/>
              </a:xfrm>
              <a:prstGeom prst="line">
                <a:avLst/>
              </a:prstGeom>
              <a:noFill/>
              <a:ln w="1905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40" name="Group 136"/>
            <p:cNvGrpSpPr>
              <a:grpSpLocks/>
            </p:cNvGrpSpPr>
            <p:nvPr/>
          </p:nvGrpSpPr>
          <p:grpSpPr bwMode="auto">
            <a:xfrm>
              <a:off x="6563741" y="2995716"/>
              <a:ext cx="77787" cy="641350"/>
              <a:chOff x="405" y="1853"/>
              <a:chExt cx="49" cy="404"/>
            </a:xfrm>
          </p:grpSpPr>
          <p:grpSp>
            <p:nvGrpSpPr>
              <p:cNvPr id="141" name="Group 137"/>
              <p:cNvGrpSpPr>
                <a:grpSpLocks/>
              </p:cNvGrpSpPr>
              <p:nvPr/>
            </p:nvGrpSpPr>
            <p:grpSpPr bwMode="auto">
              <a:xfrm>
                <a:off x="405" y="1853"/>
                <a:ext cx="39" cy="404"/>
                <a:chOff x="405" y="1853"/>
                <a:chExt cx="39" cy="404"/>
              </a:xfrm>
            </p:grpSpPr>
            <p:sp>
              <p:nvSpPr>
                <p:cNvPr id="143"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4"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5"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6"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7"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42"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48" name="Group 144"/>
            <p:cNvGrpSpPr>
              <a:grpSpLocks/>
            </p:cNvGrpSpPr>
            <p:nvPr/>
          </p:nvGrpSpPr>
          <p:grpSpPr bwMode="auto">
            <a:xfrm>
              <a:off x="6882828" y="2994129"/>
              <a:ext cx="77788" cy="641350"/>
              <a:chOff x="405" y="1853"/>
              <a:chExt cx="49" cy="404"/>
            </a:xfrm>
          </p:grpSpPr>
          <p:grpSp>
            <p:nvGrpSpPr>
              <p:cNvPr id="149" name="Group 145"/>
              <p:cNvGrpSpPr>
                <a:grpSpLocks/>
              </p:cNvGrpSpPr>
              <p:nvPr/>
            </p:nvGrpSpPr>
            <p:grpSpPr bwMode="auto">
              <a:xfrm>
                <a:off x="405" y="1853"/>
                <a:ext cx="39" cy="404"/>
                <a:chOff x="405" y="1853"/>
                <a:chExt cx="39" cy="404"/>
              </a:xfrm>
            </p:grpSpPr>
            <p:sp>
              <p:nvSpPr>
                <p:cNvPr id="151" name="AutoShape 14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2" name="AutoShape 14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3" name="AutoShape 14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4" name="AutoShape 14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5" name="AutoShape 15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50" name="Line 15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56" name="Group 152"/>
            <p:cNvGrpSpPr>
              <a:grpSpLocks/>
            </p:cNvGrpSpPr>
            <p:nvPr/>
          </p:nvGrpSpPr>
          <p:grpSpPr bwMode="auto">
            <a:xfrm>
              <a:off x="7033641" y="3000479"/>
              <a:ext cx="77787" cy="641350"/>
              <a:chOff x="405" y="1853"/>
              <a:chExt cx="49" cy="404"/>
            </a:xfrm>
          </p:grpSpPr>
          <p:grpSp>
            <p:nvGrpSpPr>
              <p:cNvPr id="157" name="Group 153"/>
              <p:cNvGrpSpPr>
                <a:grpSpLocks/>
              </p:cNvGrpSpPr>
              <p:nvPr/>
            </p:nvGrpSpPr>
            <p:grpSpPr bwMode="auto">
              <a:xfrm>
                <a:off x="405" y="1853"/>
                <a:ext cx="39" cy="404"/>
                <a:chOff x="405" y="1853"/>
                <a:chExt cx="39" cy="404"/>
              </a:xfrm>
            </p:grpSpPr>
            <p:sp>
              <p:nvSpPr>
                <p:cNvPr id="159" name="AutoShape 15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0" name="AutoShape 15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1" name="AutoShape 15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2" name="AutoShape 15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3" name="AutoShape 15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58" name="Line 15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64" name="Group 160"/>
            <p:cNvGrpSpPr>
              <a:grpSpLocks/>
            </p:cNvGrpSpPr>
            <p:nvPr/>
          </p:nvGrpSpPr>
          <p:grpSpPr bwMode="auto">
            <a:xfrm>
              <a:off x="6719316" y="2994129"/>
              <a:ext cx="77787" cy="641350"/>
              <a:chOff x="405" y="1853"/>
              <a:chExt cx="49" cy="404"/>
            </a:xfrm>
          </p:grpSpPr>
          <p:grpSp>
            <p:nvGrpSpPr>
              <p:cNvPr id="165" name="Group 161"/>
              <p:cNvGrpSpPr>
                <a:grpSpLocks/>
              </p:cNvGrpSpPr>
              <p:nvPr/>
            </p:nvGrpSpPr>
            <p:grpSpPr bwMode="auto">
              <a:xfrm>
                <a:off x="405" y="1853"/>
                <a:ext cx="39" cy="404"/>
                <a:chOff x="405" y="1853"/>
                <a:chExt cx="39" cy="404"/>
              </a:xfrm>
            </p:grpSpPr>
            <p:sp>
              <p:nvSpPr>
                <p:cNvPr id="167"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8"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9"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0"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1"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66"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72" name="Group 168"/>
            <p:cNvGrpSpPr>
              <a:grpSpLocks/>
            </p:cNvGrpSpPr>
            <p:nvPr/>
          </p:nvGrpSpPr>
          <p:grpSpPr bwMode="auto">
            <a:xfrm>
              <a:off x="7195566" y="2995716"/>
              <a:ext cx="77787" cy="641350"/>
              <a:chOff x="405" y="1853"/>
              <a:chExt cx="49" cy="404"/>
            </a:xfrm>
          </p:grpSpPr>
          <p:grpSp>
            <p:nvGrpSpPr>
              <p:cNvPr id="173" name="Group 169"/>
              <p:cNvGrpSpPr>
                <a:grpSpLocks/>
              </p:cNvGrpSpPr>
              <p:nvPr/>
            </p:nvGrpSpPr>
            <p:grpSpPr bwMode="auto">
              <a:xfrm>
                <a:off x="405" y="1853"/>
                <a:ext cx="39" cy="404"/>
                <a:chOff x="405" y="1853"/>
                <a:chExt cx="39" cy="404"/>
              </a:xfrm>
            </p:grpSpPr>
            <p:sp>
              <p:nvSpPr>
                <p:cNvPr id="175" name="AutoShape 17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6" name="AutoShape 17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7" name="AutoShape 17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8" name="AutoShape 17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9" name="AutoShape 17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74" name="Line 17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180" name="AutoShape 176"/>
            <p:cNvCxnSpPr>
              <a:cxnSpLocks noChangeShapeType="1"/>
            </p:cNvCxnSpPr>
            <p:nvPr/>
          </p:nvCxnSpPr>
          <p:spPr bwMode="auto">
            <a:xfrm rot="16200000" flipH="1">
              <a:off x="5558854" y="2573441"/>
              <a:ext cx="798512" cy="96837"/>
            </a:xfrm>
            <a:prstGeom prst="bentConnector3">
              <a:avLst>
                <a:gd name="adj1" fmla="val 9144"/>
              </a:avLst>
            </a:prstGeom>
            <a:noFill/>
            <a:ln w="9525">
              <a:solidFill>
                <a:schemeClr val="tx1"/>
              </a:solidFill>
              <a:miter lim="800000"/>
              <a:headEnd/>
              <a:tailEnd/>
            </a:ln>
          </p:spPr>
        </p:cxnSp>
        <p:cxnSp>
          <p:nvCxnSpPr>
            <p:cNvPr id="181" name="AutoShape 177"/>
            <p:cNvCxnSpPr>
              <a:cxnSpLocks noChangeShapeType="1"/>
            </p:cNvCxnSpPr>
            <p:nvPr/>
          </p:nvCxnSpPr>
          <p:spPr bwMode="auto">
            <a:xfrm rot="16200000" flipH="1">
              <a:off x="5556473" y="2429772"/>
              <a:ext cx="1103312" cy="92075"/>
            </a:xfrm>
            <a:prstGeom prst="bentConnector3">
              <a:avLst>
                <a:gd name="adj1" fmla="val 6042"/>
              </a:avLst>
            </a:prstGeom>
            <a:noFill/>
            <a:ln w="9525">
              <a:solidFill>
                <a:schemeClr val="tx1"/>
              </a:solidFill>
              <a:miter lim="800000"/>
              <a:headEnd/>
              <a:tailEnd/>
            </a:ln>
          </p:spPr>
        </p:cxnSp>
        <p:cxnSp>
          <p:nvCxnSpPr>
            <p:cNvPr id="182" name="AutoShape 178"/>
            <p:cNvCxnSpPr>
              <a:cxnSpLocks noChangeShapeType="1"/>
            </p:cNvCxnSpPr>
            <p:nvPr/>
          </p:nvCxnSpPr>
          <p:spPr bwMode="auto">
            <a:xfrm rot="16200000" flipH="1">
              <a:off x="5798566" y="2498829"/>
              <a:ext cx="933450" cy="95250"/>
            </a:xfrm>
            <a:prstGeom prst="bentConnector3">
              <a:avLst>
                <a:gd name="adj1" fmla="val 6972"/>
              </a:avLst>
            </a:prstGeom>
            <a:noFill/>
            <a:ln w="9525">
              <a:solidFill>
                <a:schemeClr val="tx1"/>
              </a:solidFill>
              <a:miter lim="800000"/>
              <a:headEnd/>
              <a:tailEnd/>
            </a:ln>
          </p:spPr>
        </p:cxnSp>
        <p:cxnSp>
          <p:nvCxnSpPr>
            <p:cNvPr id="183" name="AutoShape 179"/>
            <p:cNvCxnSpPr>
              <a:cxnSpLocks noChangeShapeType="1"/>
            </p:cNvCxnSpPr>
            <p:nvPr/>
          </p:nvCxnSpPr>
          <p:spPr bwMode="auto">
            <a:xfrm rot="16200000" flipH="1">
              <a:off x="6579616" y="2617891"/>
              <a:ext cx="622300" cy="139700"/>
            </a:xfrm>
            <a:prstGeom prst="bentConnector3">
              <a:avLst>
                <a:gd name="adj1" fmla="val 50509"/>
              </a:avLst>
            </a:prstGeom>
            <a:noFill/>
            <a:ln w="9525">
              <a:solidFill>
                <a:schemeClr val="tx1"/>
              </a:solidFill>
              <a:miter lim="800000"/>
              <a:headEnd/>
              <a:tailEnd/>
            </a:ln>
          </p:spPr>
        </p:cxnSp>
        <p:sp>
          <p:nvSpPr>
            <p:cNvPr id="184" name="AutoShape 180"/>
            <p:cNvSpPr>
              <a:spLocks noChangeAspect="1" noChangeArrowheads="1"/>
            </p:cNvSpPr>
            <p:nvPr/>
          </p:nvSpPr>
          <p:spPr bwMode="auto">
            <a:xfrm>
              <a:off x="5598541" y="770041"/>
              <a:ext cx="122237"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5" name="AutoShape 181"/>
            <p:cNvSpPr>
              <a:spLocks noChangeAspect="1" noChangeArrowheads="1"/>
            </p:cNvSpPr>
            <p:nvPr/>
          </p:nvSpPr>
          <p:spPr bwMode="auto">
            <a:xfrm>
              <a:off x="7198741" y="770041"/>
              <a:ext cx="122237"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6" name="AutoShape 182"/>
            <p:cNvSpPr>
              <a:spLocks noChangeArrowheads="1"/>
            </p:cNvSpPr>
            <p:nvPr/>
          </p:nvSpPr>
          <p:spPr bwMode="auto">
            <a:xfrm rot="2714443">
              <a:off x="6316388" y="657328"/>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7" name="AutoShape 183"/>
            <p:cNvSpPr>
              <a:spLocks noChangeAspect="1" noChangeArrowheads="1"/>
            </p:cNvSpPr>
            <p:nvPr/>
          </p:nvSpPr>
          <p:spPr bwMode="auto">
            <a:xfrm>
              <a:off x="6433813" y="1352654"/>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8" name="Line 184"/>
            <p:cNvSpPr>
              <a:spLocks noChangeShapeType="1"/>
            </p:cNvSpPr>
            <p:nvPr/>
          </p:nvSpPr>
          <p:spPr bwMode="auto">
            <a:xfrm flipH="1">
              <a:off x="6487739" y="917679"/>
              <a:ext cx="0" cy="363537"/>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189" name="Line 185"/>
            <p:cNvSpPr>
              <a:spLocks noChangeShapeType="1"/>
            </p:cNvSpPr>
            <p:nvPr/>
          </p:nvSpPr>
          <p:spPr bwMode="auto">
            <a:xfrm flipH="1">
              <a:off x="6492551" y="1547916"/>
              <a:ext cx="4762" cy="273050"/>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cxnSp>
          <p:nvCxnSpPr>
            <p:cNvPr id="190" name="AutoShape 186"/>
            <p:cNvCxnSpPr>
              <a:cxnSpLocks noChangeShapeType="1"/>
              <a:endCxn id="88" idx="2"/>
            </p:cNvCxnSpPr>
            <p:nvPr/>
          </p:nvCxnSpPr>
          <p:spPr bwMode="auto">
            <a:xfrm rot="16200000">
              <a:off x="5273897" y="3250510"/>
              <a:ext cx="239713" cy="85725"/>
            </a:xfrm>
            <a:prstGeom prst="bentConnector2">
              <a:avLst/>
            </a:prstGeom>
            <a:noFill/>
            <a:ln w="9525">
              <a:solidFill>
                <a:schemeClr val="tx1"/>
              </a:solidFill>
              <a:miter lim="800000"/>
              <a:headEnd/>
              <a:tailEnd/>
            </a:ln>
          </p:spPr>
        </p:cxnSp>
        <p:sp>
          <p:nvSpPr>
            <p:cNvPr id="191" name="Rectangle 187"/>
            <p:cNvSpPr>
              <a:spLocks noChangeArrowheads="1"/>
            </p:cNvSpPr>
            <p:nvPr/>
          </p:nvSpPr>
          <p:spPr bwMode="auto">
            <a:xfrm>
              <a:off x="5269928" y="4062516"/>
              <a:ext cx="266700" cy="798513"/>
            </a:xfrm>
            <a:prstGeom prst="rect">
              <a:avLst/>
            </a:prstGeom>
            <a:solidFill>
              <a:schemeClr val="tx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2" name="Rectangle 188"/>
            <p:cNvSpPr>
              <a:spLocks noChangeArrowheads="1"/>
            </p:cNvSpPr>
            <p:nvPr/>
          </p:nvSpPr>
          <p:spPr bwMode="auto">
            <a:xfrm>
              <a:off x="5793803" y="4072041"/>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3" name="Rectangle 189"/>
            <p:cNvSpPr>
              <a:spLocks noChangeArrowheads="1"/>
            </p:cNvSpPr>
            <p:nvPr/>
          </p:nvSpPr>
          <p:spPr bwMode="auto">
            <a:xfrm>
              <a:off x="7089203" y="4072041"/>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194" name="AutoShape 190"/>
            <p:cNvCxnSpPr>
              <a:cxnSpLocks noChangeShapeType="1"/>
              <a:stCxn id="179" idx="2"/>
            </p:cNvCxnSpPr>
            <p:nvPr/>
          </p:nvCxnSpPr>
          <p:spPr bwMode="auto">
            <a:xfrm rot="16200000" flipH="1">
              <a:off x="7022528" y="3860904"/>
              <a:ext cx="415925" cy="6350"/>
            </a:xfrm>
            <a:prstGeom prst="bentConnector3">
              <a:avLst>
                <a:gd name="adj1" fmla="val 47708"/>
              </a:avLst>
            </a:prstGeom>
            <a:noFill/>
            <a:ln w="9525">
              <a:solidFill>
                <a:schemeClr val="tx1"/>
              </a:solidFill>
              <a:miter lim="800000"/>
              <a:headEnd/>
              <a:tailEnd/>
            </a:ln>
          </p:spPr>
        </p:cxnSp>
      </p:grpSp>
      <p:sp>
        <p:nvSpPr>
          <p:cNvPr id="195" name="Text Box 191"/>
          <p:cNvSpPr txBox="1">
            <a:spLocks noChangeArrowheads="1"/>
          </p:cNvSpPr>
          <p:nvPr/>
        </p:nvSpPr>
        <p:spPr bwMode="auto">
          <a:xfrm>
            <a:off x="103694" y="589157"/>
            <a:ext cx="5225555" cy="1754326"/>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solidFill>
                  <a:srgbClr val="C00000"/>
                </a:solidFill>
                <a:latin typeface="Arial" panose="020B0604020202020204" pitchFamily="34" charset="0"/>
                <a:cs typeface="Arial" panose="020B0604020202020204" pitchFamily="34" charset="0"/>
              </a:rPr>
              <a:t>This</a:t>
            </a:r>
            <a:r>
              <a:rPr lang="en-GB" altLang="de-DE" dirty="0">
                <a:latin typeface="Arial" panose="020B0604020202020204" pitchFamily="34" charset="0"/>
                <a:cs typeface="Arial" panose="020B0604020202020204" pitchFamily="34" charset="0"/>
              </a:rPr>
              <a:t> scheme is ultra-short. Dots indicate single plants which are assessed for selection. </a:t>
            </a:r>
            <a:r>
              <a:rPr lang="en-GB" altLang="de-DE" dirty="0" err="1">
                <a:latin typeface="Arial" panose="020B0604020202020204" pitchFamily="34" charset="0"/>
                <a:cs typeface="Arial" panose="020B0604020202020204" pitchFamily="34" charset="0"/>
              </a:rPr>
              <a:t>Rectan</a:t>
            </a:r>
            <a:r>
              <a:rPr lang="en-GB" altLang="de-DE" dirty="0">
                <a:latin typeface="Arial" panose="020B0604020202020204" pitchFamily="34" charset="0"/>
                <a:cs typeface="Arial" panose="020B0604020202020204" pitchFamily="34" charset="0"/>
              </a:rPr>
              <a:t>-gular shapes are field plots. </a:t>
            </a:r>
            <a:r>
              <a:rPr lang="en-GB" altLang="de-DE" dirty="0">
                <a:solidFill>
                  <a:srgbClr val="0000FF"/>
                </a:solidFill>
                <a:latin typeface="Arial" panose="020B0604020202020204" pitchFamily="34" charset="0"/>
                <a:cs typeface="Arial" panose="020B0604020202020204" pitchFamily="34" charset="0"/>
              </a:rPr>
              <a:t>Blue /</a:t>
            </a:r>
            <a:r>
              <a:rPr lang="en-GB" altLang="de-DE" dirty="0">
                <a:solidFill>
                  <a:schemeClr val="tx1">
                    <a:lumMod val="50000"/>
                    <a:lumOff val="50000"/>
                  </a:schemeClr>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black</a:t>
            </a:r>
            <a:r>
              <a:rPr lang="en-GB" altLang="de-DE" dirty="0">
                <a:solidFill>
                  <a:schemeClr val="tx1">
                    <a:lumMod val="50000"/>
                    <a:lumOff val="50000"/>
                  </a:schemeClr>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indicates superior entry (taken; selected). Do not take </a:t>
            </a:r>
            <a:r>
              <a:rPr lang="en-GB" altLang="de-DE" dirty="0" err="1">
                <a:latin typeface="Arial" panose="020B0604020202020204" pitchFamily="34" charset="0"/>
                <a:cs typeface="Arial" panose="020B0604020202020204" pitchFamily="34" charset="0"/>
              </a:rPr>
              <a:t>num-ber</a:t>
            </a:r>
            <a:r>
              <a:rPr lang="en-GB" altLang="de-DE" dirty="0">
                <a:latin typeface="Arial" panose="020B0604020202020204" pitchFamily="34" charset="0"/>
                <a:cs typeface="Arial" panose="020B0604020202020204" pitchFamily="34" charset="0"/>
              </a:rPr>
              <a:t> of dots &amp; plots serious.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Breeders usually deal with &gt; 48 F2 plants etc. ;-)</a:t>
            </a:r>
          </a:p>
        </p:txBody>
      </p:sp>
      <p:sp>
        <p:nvSpPr>
          <p:cNvPr id="197" name="TextBox 196"/>
          <p:cNvSpPr txBox="1"/>
          <p:nvPr/>
        </p:nvSpPr>
        <p:spPr>
          <a:xfrm>
            <a:off x="72000" y="36000"/>
            <a:ext cx="1205974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Category: Line Breeding. Method: Pedigree Method (</a:t>
            </a:r>
            <a:r>
              <a:rPr lang="en-GB" sz="2400" i="1" dirty="0" err="1">
                <a:latin typeface="Arial" panose="020B0604020202020204" pitchFamily="34" charset="0"/>
                <a:cs typeface="Arial" panose="020B0604020202020204" pitchFamily="34" charset="0"/>
              </a:rPr>
              <a:t>Stammbaum-Methode</a:t>
            </a:r>
            <a:r>
              <a:rPr lang="en-GB" sz="2400" dirty="0">
                <a:latin typeface="Arial" panose="020B0604020202020204" pitchFamily="34" charset="0"/>
                <a:cs typeface="Arial" panose="020B0604020202020204" pitchFamily="34" charset="0"/>
              </a:rPr>
              <a:t>)</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
        <p:nvSpPr>
          <p:cNvPr id="198" name="TextBox 197"/>
          <p:cNvSpPr txBox="1"/>
          <p:nvPr/>
        </p:nvSpPr>
        <p:spPr>
          <a:xfrm>
            <a:off x="5853496" y="932522"/>
            <a:ext cx="4948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P</a:t>
            </a:r>
            <a:r>
              <a:rPr lang="de-DE" baseline="-25000" dirty="0">
                <a:latin typeface="Arial" panose="020B0604020202020204" pitchFamily="34" charset="0"/>
                <a:cs typeface="Arial" panose="020B0604020202020204" pitchFamily="34" charset="0"/>
              </a:rPr>
              <a:t>1</a:t>
            </a:r>
            <a:endParaRPr lang="en-GB" baseline="-25000" dirty="0">
              <a:latin typeface="Arial" panose="020B0604020202020204" pitchFamily="34" charset="0"/>
              <a:cs typeface="Arial" panose="020B0604020202020204" pitchFamily="34" charset="0"/>
            </a:endParaRPr>
          </a:p>
        </p:txBody>
      </p:sp>
      <p:sp>
        <p:nvSpPr>
          <p:cNvPr id="199" name="TextBox 198"/>
          <p:cNvSpPr txBox="1"/>
          <p:nvPr/>
        </p:nvSpPr>
        <p:spPr>
          <a:xfrm>
            <a:off x="7509693" y="945737"/>
            <a:ext cx="45023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P</a:t>
            </a:r>
            <a:r>
              <a:rPr lang="de-DE" baseline="-25000" dirty="0">
                <a:latin typeface="Arial" panose="020B0604020202020204" pitchFamily="34" charset="0"/>
                <a:cs typeface="Arial" panose="020B0604020202020204" pitchFamily="34" charset="0"/>
              </a:rPr>
              <a:t>2</a:t>
            </a:r>
            <a:endParaRPr lang="en-GB" baseline="-25000" dirty="0">
              <a:latin typeface="Arial" panose="020B0604020202020204" pitchFamily="34" charset="0"/>
              <a:cs typeface="Arial" panose="020B0604020202020204" pitchFamily="34" charset="0"/>
            </a:endParaRPr>
          </a:p>
        </p:txBody>
      </p:sp>
      <p:cxnSp>
        <p:nvCxnSpPr>
          <p:cNvPr id="201" name="Straight Arrow Connector 200"/>
          <p:cNvCxnSpPr>
            <a:stCxn id="195" idx="3"/>
          </p:cNvCxnSpPr>
          <p:nvPr/>
        </p:nvCxnSpPr>
        <p:spPr>
          <a:xfrm>
            <a:off x="5329249" y="1466320"/>
            <a:ext cx="340031" cy="3809"/>
          </a:xfrm>
          <a:prstGeom prst="straightConnector1">
            <a:avLst/>
          </a:prstGeom>
          <a:ln w="57150">
            <a:solidFill>
              <a:srgbClr val="C00000"/>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2" name="Right Triangle 4">
            <a:extLst>
              <a:ext uri="{FF2B5EF4-FFF2-40B4-BE49-F238E27FC236}">
                <a16:creationId xmlns:a16="http://schemas.microsoft.com/office/drawing/2014/main" id="{B6DBAF65-773A-46EB-85CE-14D235AF9D28}"/>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Rectangle 199">
            <a:extLst>
              <a:ext uri="{FF2B5EF4-FFF2-40B4-BE49-F238E27FC236}">
                <a16:creationId xmlns:a16="http://schemas.microsoft.com/office/drawing/2014/main" id="{4C9A3329-0E2D-41EA-A431-48466A192856}"/>
              </a:ext>
            </a:extLst>
          </p:cNvPr>
          <p:cNvSpPr/>
          <p:nvPr/>
        </p:nvSpPr>
        <p:spPr>
          <a:xfrm>
            <a:off x="3897297" y="2486129"/>
            <a:ext cx="1199182" cy="1149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44408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6499" y="2401970"/>
            <a:ext cx="4962375" cy="3407739"/>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35363" y="5882361"/>
            <a:ext cx="5311777"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Example for marked segregation in ear type and shape. Hassan &amp; El-</a:t>
            </a:r>
            <a:r>
              <a:rPr lang="en-GB" dirty="0" err="1">
                <a:latin typeface="Arial" panose="020B0604020202020204" pitchFamily="34" charset="0"/>
                <a:cs typeface="Arial" panose="020B0604020202020204" pitchFamily="34" charset="0"/>
              </a:rPr>
              <a:t>Rawy</a:t>
            </a:r>
            <a:r>
              <a:rPr lang="en-GB" dirty="0">
                <a:latin typeface="Arial" panose="020B0604020202020204" pitchFamily="34" charset="0"/>
                <a:cs typeface="Arial" panose="020B0604020202020204" pitchFamily="34" charset="0"/>
              </a:rPr>
              <a:t> 2021. J. of </a:t>
            </a:r>
            <a:r>
              <a:rPr lang="en-GB" dirty="0" err="1">
                <a:latin typeface="Arial" panose="020B0604020202020204" pitchFamily="34" charset="0"/>
                <a:cs typeface="Arial" panose="020B0604020202020204" pitchFamily="34" charset="0"/>
              </a:rPr>
              <a:t>Agr</a:t>
            </a:r>
            <a:r>
              <a:rPr lang="en-GB" dirty="0">
                <a:latin typeface="Arial" panose="020B0604020202020204" pitchFamily="34" charset="0"/>
                <a:cs typeface="Arial" panose="020B0604020202020204" pitchFamily="34" charset="0"/>
              </a:rPr>
              <a:t>. Chem. </a:t>
            </a:r>
            <a:r>
              <a:rPr lang="en-GB" dirty="0" err="1">
                <a:latin typeface="Arial" panose="020B0604020202020204" pitchFamily="34" charset="0"/>
                <a:cs typeface="Arial" panose="020B0604020202020204" pitchFamily="34" charset="0"/>
              </a:rPr>
              <a:t>Biot</a:t>
            </a:r>
            <a:r>
              <a:rPr lang="en-GB" dirty="0">
                <a:latin typeface="Arial" panose="020B0604020202020204" pitchFamily="34" charset="0"/>
                <a:cs typeface="Arial" panose="020B0604020202020204" pitchFamily="34" charset="0"/>
              </a:rPr>
              <a:t>., Mansoura Univ., 12: 37 – 47. </a:t>
            </a:r>
          </a:p>
        </p:txBody>
      </p:sp>
      <p:sp>
        <p:nvSpPr>
          <p:cNvPr id="195" name="Text Box 191"/>
          <p:cNvSpPr txBox="1">
            <a:spLocks noChangeArrowheads="1"/>
          </p:cNvSpPr>
          <p:nvPr/>
        </p:nvSpPr>
        <p:spPr bwMode="auto">
          <a:xfrm>
            <a:off x="14224" y="589157"/>
            <a:ext cx="5342064" cy="1754326"/>
          </a:xfrm>
          <a:prstGeom prst="rect">
            <a:avLst/>
          </a:prstGeom>
          <a:solidFill>
            <a:schemeClr val="bg1">
              <a:lumMod val="95000"/>
            </a:schemeClr>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The same scheme;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stretched</a:t>
            </a:r>
            <a:r>
              <a:rPr lang="en-GB" altLang="de-DE" dirty="0">
                <a:latin typeface="Arial" panose="020B0604020202020204" pitchFamily="34" charset="0"/>
                <a:cs typeface="Arial" panose="020B0604020202020204" pitchFamily="34" charset="0"/>
              </a:rPr>
              <a:t>. It shows a more  normal duration of the phase of selection</a:t>
            </a:r>
            <a:r>
              <a:rPr lang="en-GB" altLang="de-DE" dirty="0">
                <a:solidFill>
                  <a:srgbClr val="0000FF"/>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between lines &amp; within-line-</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between-its-single-plants</a:t>
            </a:r>
            <a:r>
              <a:rPr lang="en-GB" altLang="de-DE" dirty="0">
                <a:latin typeface="Arial" panose="020B0604020202020204" pitchFamily="34" charset="0"/>
                <a:cs typeface="Arial" panose="020B0604020202020204" pitchFamily="34" charset="0"/>
              </a:rPr>
              <a:t>, starting in F3 and lasting until F5 (</a:t>
            </a:r>
            <a:r>
              <a:rPr lang="en-GB" altLang="de-DE" dirty="0">
                <a:solidFill>
                  <a:schemeClr val="tx1">
                    <a:lumMod val="50000"/>
                    <a:lumOff val="50000"/>
                  </a:schemeClr>
                </a:solidFill>
                <a:latin typeface="Arial" panose="020B0604020202020204" pitchFamily="34" charset="0"/>
                <a:cs typeface="Arial" panose="020B0604020202020204" pitchFamily="34" charset="0"/>
              </a:rPr>
              <a:t>often even until F7</a:t>
            </a:r>
            <a:r>
              <a:rPr lang="en-GB" altLang="de-DE" dirty="0">
                <a:latin typeface="Arial" panose="020B0604020202020204" pitchFamily="34" charset="0"/>
                <a:cs typeface="Arial" panose="020B0604020202020204" pitchFamily="34" charset="0"/>
              </a:rPr>
              <a:t>); then single-plant selection is abandoned. Further-on selection is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between lines </a:t>
            </a:r>
            <a:r>
              <a:rPr lang="en-GB" altLang="de-DE" dirty="0">
                <a:latin typeface="Arial" panose="020B0604020202020204" pitchFamily="34" charset="0"/>
                <a:cs typeface="Arial" panose="020B0604020202020204" pitchFamily="34" charset="0"/>
              </a:rPr>
              <a:t>only. </a:t>
            </a:r>
          </a:p>
        </p:txBody>
      </p:sp>
      <p:sp>
        <p:nvSpPr>
          <p:cNvPr id="197" name="TextBox 196"/>
          <p:cNvSpPr txBox="1"/>
          <p:nvPr/>
        </p:nvSpPr>
        <p:spPr>
          <a:xfrm>
            <a:off x="36235" y="69004"/>
            <a:ext cx="119876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Category: Line Breeding. Method: Pedigree Method (</a:t>
            </a:r>
            <a:r>
              <a:rPr lang="en-GB" sz="2400" i="1" dirty="0" err="1">
                <a:latin typeface="Arial" panose="020B0604020202020204" pitchFamily="34" charset="0"/>
                <a:cs typeface="Arial" panose="020B0604020202020204" pitchFamily="34" charset="0"/>
              </a:rPr>
              <a:t>Stammbaum-Methode</a:t>
            </a:r>
            <a:r>
              <a:rPr lang="en-GB" sz="2400" dirty="0">
                <a:latin typeface="Arial" panose="020B0604020202020204" pitchFamily="34" charset="0"/>
                <a:cs typeface="Arial" panose="020B0604020202020204" pitchFamily="34" charset="0"/>
              </a:rPr>
              <a:t>)</a:t>
            </a:r>
          </a:p>
        </p:txBody>
      </p:sp>
      <p:sp>
        <p:nvSpPr>
          <p:cNvPr id="2" name="Textfeld 1"/>
          <p:cNvSpPr txBox="1"/>
          <p:nvPr/>
        </p:nvSpPr>
        <p:spPr>
          <a:xfrm>
            <a:off x="11581062" y="-344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grpSp>
        <p:nvGrpSpPr>
          <p:cNvPr id="8" name="Group 7"/>
          <p:cNvGrpSpPr/>
          <p:nvPr/>
        </p:nvGrpSpPr>
        <p:grpSpPr>
          <a:xfrm>
            <a:off x="5347140" y="589158"/>
            <a:ext cx="6723876" cy="6192038"/>
            <a:chOff x="5347140" y="589158"/>
            <a:chExt cx="6723876" cy="6192038"/>
          </a:xfrm>
        </p:grpSpPr>
        <p:sp>
          <p:nvSpPr>
            <p:cNvPr id="5" name="Rectangle 4"/>
            <p:cNvSpPr/>
            <p:nvPr/>
          </p:nvSpPr>
          <p:spPr>
            <a:xfrm>
              <a:off x="5688000" y="589158"/>
              <a:ext cx="2545237" cy="619203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Text Box 63"/>
            <p:cNvSpPr txBox="1">
              <a:spLocks noChangeArrowheads="1"/>
            </p:cNvSpPr>
            <p:nvPr/>
          </p:nvSpPr>
          <p:spPr bwMode="auto">
            <a:xfrm>
              <a:off x="8487192" y="631673"/>
              <a:ext cx="3536697"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Cross parents</a:t>
              </a:r>
            </a:p>
          </p:txBody>
        </p:sp>
        <p:sp>
          <p:nvSpPr>
            <p:cNvPr id="260" name="Text Box 64"/>
            <p:cNvSpPr txBox="1">
              <a:spLocks noChangeArrowheads="1"/>
            </p:cNvSpPr>
            <p:nvPr/>
          </p:nvSpPr>
          <p:spPr bwMode="auto">
            <a:xfrm>
              <a:off x="8487192" y="1209940"/>
              <a:ext cx="3536697"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Self F1 plant(s)</a:t>
              </a:r>
            </a:p>
          </p:txBody>
        </p:sp>
        <p:sp>
          <p:nvSpPr>
            <p:cNvPr id="593" name="Rechteck 413"/>
            <p:cNvSpPr/>
            <p:nvPr/>
          </p:nvSpPr>
          <p:spPr>
            <a:xfrm>
              <a:off x="5347140" y="3103878"/>
              <a:ext cx="6712105" cy="15121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 name="Text Box 65"/>
            <p:cNvSpPr txBox="1">
              <a:spLocks noChangeArrowheads="1"/>
            </p:cNvSpPr>
            <p:nvPr/>
          </p:nvSpPr>
          <p:spPr bwMode="auto">
            <a:xfrm>
              <a:off x="8487192" y="1672144"/>
              <a:ext cx="3536697"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spcBef>
                  <a:spcPct val="50000"/>
                </a:spcBef>
              </a:pPr>
              <a:r>
                <a:rPr lang="en-GB" altLang="de-DE" sz="2000" dirty="0">
                  <a:latin typeface="Arial" panose="020B0604020202020204" pitchFamily="34" charset="0"/>
                  <a:cs typeface="Arial" panose="020B0604020202020204" pitchFamily="34" charset="0"/>
                </a:rPr>
                <a:t>Select F2 plants</a:t>
              </a:r>
            </a:p>
          </p:txBody>
        </p:sp>
        <p:sp>
          <p:nvSpPr>
            <p:cNvPr id="262" name="Text Box 66"/>
            <p:cNvSpPr txBox="1">
              <a:spLocks noChangeArrowheads="1"/>
            </p:cNvSpPr>
            <p:nvPr/>
          </p:nvSpPr>
          <p:spPr bwMode="auto">
            <a:xfrm>
              <a:off x="8487192" y="2385095"/>
              <a:ext cx="3536697"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spcBef>
                  <a:spcPct val="50000"/>
                </a:spcBef>
              </a:pPr>
              <a:r>
                <a:rPr lang="en-GB" altLang="de-DE" sz="2000" dirty="0">
                  <a:latin typeface="Arial" panose="020B0604020202020204" pitchFamily="34" charset="0"/>
                  <a:cs typeface="Arial" panose="020B0604020202020204" pitchFamily="34" charset="0"/>
                </a:rPr>
                <a:t>Select F2:3 </a:t>
              </a:r>
              <a:r>
                <a:rPr lang="en-GB" altLang="de-DE" sz="2000" b="1" dirty="0">
                  <a:latin typeface="Arial" panose="020B0604020202020204" pitchFamily="34" charset="0"/>
                  <a:cs typeface="Arial" panose="020B0604020202020204" pitchFamily="34" charset="0"/>
                </a:rPr>
                <a:t>lines</a:t>
              </a:r>
              <a:r>
                <a:rPr lang="en-GB" altLang="de-DE" sz="2000" dirty="0">
                  <a:latin typeface="Arial" panose="020B0604020202020204" pitchFamily="34" charset="0"/>
                  <a:cs typeface="Arial" panose="020B0604020202020204" pitchFamily="34" charset="0"/>
                </a:rPr>
                <a:t> / </a:t>
              </a:r>
              <a:r>
                <a:rPr lang="en-GB" altLang="de-DE" sz="2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plants</a:t>
              </a:r>
            </a:p>
          </p:txBody>
        </p:sp>
        <p:sp>
          <p:nvSpPr>
            <p:cNvPr id="263" name="Text Box 67"/>
            <p:cNvSpPr txBox="1">
              <a:spLocks noChangeArrowheads="1"/>
            </p:cNvSpPr>
            <p:nvPr/>
          </p:nvSpPr>
          <p:spPr bwMode="auto">
            <a:xfrm>
              <a:off x="8509662" y="4813064"/>
              <a:ext cx="356135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z="2000" dirty="0">
                  <a:latin typeface="Arial" panose="020B0604020202020204" pitchFamily="34" charset="0"/>
                  <a:cs typeface="Arial" panose="020B0604020202020204" pitchFamily="34" charset="0"/>
                </a:rPr>
                <a:t>Select F5:6  </a:t>
              </a:r>
              <a:r>
                <a:rPr lang="en-GB" altLang="de-DE" sz="2000" b="1" dirty="0">
                  <a:latin typeface="Arial" panose="020B0604020202020204" pitchFamily="34" charset="0"/>
                  <a:cs typeface="Arial" panose="020B0604020202020204" pitchFamily="34" charset="0"/>
                </a:rPr>
                <a:t>lines</a:t>
              </a:r>
            </a:p>
          </p:txBody>
        </p:sp>
        <p:sp>
          <p:nvSpPr>
            <p:cNvPr id="264" name="Text Box 68"/>
            <p:cNvSpPr txBox="1">
              <a:spLocks noChangeArrowheads="1"/>
            </p:cNvSpPr>
            <p:nvPr/>
          </p:nvSpPr>
          <p:spPr bwMode="auto">
            <a:xfrm>
              <a:off x="8533276" y="5562191"/>
              <a:ext cx="3525970"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Select F5:7 lines</a:t>
              </a:r>
            </a:p>
          </p:txBody>
        </p:sp>
        <p:sp>
          <p:nvSpPr>
            <p:cNvPr id="265" name="Text Box 69"/>
            <p:cNvSpPr txBox="1">
              <a:spLocks noChangeArrowheads="1"/>
            </p:cNvSpPr>
            <p:nvPr/>
          </p:nvSpPr>
          <p:spPr bwMode="auto">
            <a:xfrm>
              <a:off x="8533277" y="6267969"/>
              <a:ext cx="3537738"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Experimental </a:t>
              </a:r>
              <a:r>
                <a:rPr lang="en-GB" altLang="de-DE" sz="2000" i="1" dirty="0">
                  <a:latin typeface="Arial" panose="020B0604020202020204" pitchFamily="34" charset="0"/>
                  <a:cs typeface="Arial" panose="020B0604020202020204" pitchFamily="34" charset="0"/>
                </a:rPr>
                <a:t>cultivar</a:t>
              </a:r>
            </a:p>
          </p:txBody>
        </p:sp>
        <p:sp>
          <p:nvSpPr>
            <p:cNvPr id="339" name="Text Box 66"/>
            <p:cNvSpPr txBox="1">
              <a:spLocks noChangeArrowheads="1"/>
            </p:cNvSpPr>
            <p:nvPr/>
          </p:nvSpPr>
          <p:spPr bwMode="auto">
            <a:xfrm>
              <a:off x="8514423" y="3187531"/>
              <a:ext cx="354482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z="2000" dirty="0">
                  <a:latin typeface="Arial" panose="020B0604020202020204" pitchFamily="34" charset="0"/>
                  <a:cs typeface="Arial" panose="020B0604020202020204" pitchFamily="34" charset="0"/>
                </a:rPr>
                <a:t>Select F3:4 </a:t>
              </a:r>
              <a:r>
                <a:rPr lang="en-GB" altLang="de-DE" sz="2000" b="1" dirty="0">
                  <a:latin typeface="Arial" panose="020B0604020202020204" pitchFamily="34" charset="0"/>
                  <a:cs typeface="Arial" panose="020B0604020202020204" pitchFamily="34" charset="0"/>
                </a:rPr>
                <a:t>lines</a:t>
              </a:r>
              <a:r>
                <a:rPr lang="en-GB" altLang="de-DE" sz="2000" dirty="0">
                  <a:latin typeface="Arial" panose="020B0604020202020204" pitchFamily="34" charset="0"/>
                  <a:cs typeface="Arial" panose="020B0604020202020204" pitchFamily="34" charset="0"/>
                </a:rPr>
                <a:t> / </a:t>
              </a:r>
              <a:r>
                <a:rPr lang="en-GB" altLang="de-DE" sz="2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plants</a:t>
              </a:r>
            </a:p>
          </p:txBody>
        </p:sp>
        <p:sp>
          <p:nvSpPr>
            <p:cNvPr id="340" name="Text Box 66"/>
            <p:cNvSpPr txBox="1">
              <a:spLocks noChangeArrowheads="1"/>
            </p:cNvSpPr>
            <p:nvPr/>
          </p:nvSpPr>
          <p:spPr bwMode="auto">
            <a:xfrm>
              <a:off x="8509661" y="3918720"/>
              <a:ext cx="356135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spcBef>
                  <a:spcPct val="50000"/>
                </a:spcBef>
              </a:pPr>
              <a:r>
                <a:rPr lang="en-GB" altLang="de-DE" sz="2000" dirty="0">
                  <a:latin typeface="Arial" panose="020B0604020202020204" pitchFamily="34" charset="0"/>
                  <a:cs typeface="Arial" panose="020B0604020202020204" pitchFamily="34" charset="0"/>
                </a:rPr>
                <a:t>Select F4:5 </a:t>
              </a:r>
              <a:r>
                <a:rPr lang="en-GB" altLang="de-DE" sz="2000" b="1" dirty="0">
                  <a:latin typeface="Arial" panose="020B0604020202020204" pitchFamily="34" charset="0"/>
                  <a:cs typeface="Arial" panose="020B0604020202020204" pitchFamily="34" charset="0"/>
                </a:rPr>
                <a:t>lines</a:t>
              </a:r>
              <a:r>
                <a:rPr lang="en-GB" altLang="de-DE" sz="2000" dirty="0">
                  <a:latin typeface="Arial" panose="020B0604020202020204" pitchFamily="34" charset="0"/>
                  <a:cs typeface="Arial" panose="020B0604020202020204" pitchFamily="34" charset="0"/>
                </a:rPr>
                <a:t> / </a:t>
              </a:r>
              <a:r>
                <a:rPr lang="en-GB" altLang="de-DE" sz="2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plants</a:t>
              </a:r>
            </a:p>
          </p:txBody>
        </p:sp>
        <p:sp>
          <p:nvSpPr>
            <p:cNvPr id="198" name="Rectangle 2"/>
            <p:cNvSpPr>
              <a:spLocks noChangeArrowheads="1"/>
            </p:cNvSpPr>
            <p:nvPr/>
          </p:nvSpPr>
          <p:spPr bwMode="auto">
            <a:xfrm>
              <a:off x="6161171" y="1532102"/>
              <a:ext cx="1905000" cy="545636"/>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9" name="AutoShape 3"/>
            <p:cNvSpPr>
              <a:spLocks noChangeArrowheads="1"/>
            </p:cNvSpPr>
            <p:nvPr/>
          </p:nvSpPr>
          <p:spPr bwMode="auto">
            <a:xfrm rot="5400000">
              <a:off x="74614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0" name="AutoShape 4"/>
            <p:cNvSpPr>
              <a:spLocks noChangeArrowheads="1"/>
            </p:cNvSpPr>
            <p:nvPr/>
          </p:nvSpPr>
          <p:spPr bwMode="auto">
            <a:xfrm rot="5400000">
              <a:off x="73090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1" name="AutoShape 5"/>
            <p:cNvSpPr>
              <a:spLocks noChangeArrowheads="1"/>
            </p:cNvSpPr>
            <p:nvPr/>
          </p:nvSpPr>
          <p:spPr bwMode="auto">
            <a:xfrm rot="5400000">
              <a:off x="7156698" y="1585040"/>
              <a:ext cx="48882"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2" name="AutoShape 6"/>
            <p:cNvSpPr>
              <a:spLocks noChangeArrowheads="1"/>
            </p:cNvSpPr>
            <p:nvPr/>
          </p:nvSpPr>
          <p:spPr bwMode="auto">
            <a:xfrm rot="5400000">
              <a:off x="70042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3" name="AutoShape 7"/>
            <p:cNvSpPr>
              <a:spLocks noChangeArrowheads="1"/>
            </p:cNvSpPr>
            <p:nvPr/>
          </p:nvSpPr>
          <p:spPr bwMode="auto">
            <a:xfrm rot="5400000">
              <a:off x="68534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4" name="AutoShape 8"/>
            <p:cNvSpPr>
              <a:spLocks noChangeArrowheads="1"/>
            </p:cNvSpPr>
            <p:nvPr/>
          </p:nvSpPr>
          <p:spPr bwMode="auto">
            <a:xfrm rot="5400000">
              <a:off x="6699498" y="1585040"/>
              <a:ext cx="48882"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5" name="AutoShape 9"/>
            <p:cNvSpPr>
              <a:spLocks noChangeArrowheads="1"/>
            </p:cNvSpPr>
            <p:nvPr/>
          </p:nvSpPr>
          <p:spPr bwMode="auto">
            <a:xfrm rot="5400000">
              <a:off x="65470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6" name="AutoShape 10"/>
            <p:cNvSpPr>
              <a:spLocks noChangeArrowheads="1"/>
            </p:cNvSpPr>
            <p:nvPr/>
          </p:nvSpPr>
          <p:spPr bwMode="auto">
            <a:xfrm rot="5400000">
              <a:off x="63946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7" name="AutoShape 11"/>
            <p:cNvSpPr>
              <a:spLocks noChangeArrowheads="1"/>
            </p:cNvSpPr>
            <p:nvPr/>
          </p:nvSpPr>
          <p:spPr bwMode="auto">
            <a:xfrm rot="5400000">
              <a:off x="62422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8" name="AutoShape 12"/>
            <p:cNvSpPr>
              <a:spLocks noChangeArrowheads="1"/>
            </p:cNvSpPr>
            <p:nvPr/>
          </p:nvSpPr>
          <p:spPr bwMode="auto">
            <a:xfrm rot="5400000">
              <a:off x="76154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9" name="AutoShape 13"/>
            <p:cNvSpPr>
              <a:spLocks noChangeArrowheads="1"/>
            </p:cNvSpPr>
            <p:nvPr/>
          </p:nvSpPr>
          <p:spPr bwMode="auto">
            <a:xfrm rot="5400000">
              <a:off x="77678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0" name="AutoShape 14"/>
            <p:cNvSpPr>
              <a:spLocks noChangeArrowheads="1"/>
            </p:cNvSpPr>
            <p:nvPr/>
          </p:nvSpPr>
          <p:spPr bwMode="auto">
            <a:xfrm rot="5400000">
              <a:off x="79202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1" name="AutoShape 15"/>
            <p:cNvSpPr>
              <a:spLocks noChangeArrowheads="1"/>
            </p:cNvSpPr>
            <p:nvPr/>
          </p:nvSpPr>
          <p:spPr bwMode="auto">
            <a:xfrm rot="5400000">
              <a:off x="74614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2" name="AutoShape 16"/>
            <p:cNvSpPr>
              <a:spLocks noChangeArrowheads="1"/>
            </p:cNvSpPr>
            <p:nvPr/>
          </p:nvSpPr>
          <p:spPr bwMode="auto">
            <a:xfrm rot="5400000">
              <a:off x="73090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3" name="AutoShape 17"/>
            <p:cNvSpPr>
              <a:spLocks noChangeArrowheads="1"/>
            </p:cNvSpPr>
            <p:nvPr/>
          </p:nvSpPr>
          <p:spPr bwMode="auto">
            <a:xfrm rot="5400000">
              <a:off x="71566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4" name="AutoShape 18"/>
            <p:cNvSpPr>
              <a:spLocks noChangeArrowheads="1"/>
            </p:cNvSpPr>
            <p:nvPr/>
          </p:nvSpPr>
          <p:spPr bwMode="auto">
            <a:xfrm rot="5400000">
              <a:off x="70042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5" name="AutoShape 19"/>
            <p:cNvSpPr>
              <a:spLocks noChangeArrowheads="1"/>
            </p:cNvSpPr>
            <p:nvPr/>
          </p:nvSpPr>
          <p:spPr bwMode="auto">
            <a:xfrm rot="5400000">
              <a:off x="6853486" y="1707906"/>
              <a:ext cx="48883"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6" name="AutoShape 20"/>
            <p:cNvSpPr>
              <a:spLocks noChangeArrowheads="1"/>
            </p:cNvSpPr>
            <p:nvPr/>
          </p:nvSpPr>
          <p:spPr bwMode="auto">
            <a:xfrm rot="5400000">
              <a:off x="66994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7" name="AutoShape 21"/>
            <p:cNvSpPr>
              <a:spLocks noChangeArrowheads="1"/>
            </p:cNvSpPr>
            <p:nvPr/>
          </p:nvSpPr>
          <p:spPr bwMode="auto">
            <a:xfrm rot="5400000">
              <a:off x="65470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8" name="AutoShape 22"/>
            <p:cNvSpPr>
              <a:spLocks noChangeArrowheads="1"/>
            </p:cNvSpPr>
            <p:nvPr/>
          </p:nvSpPr>
          <p:spPr bwMode="auto">
            <a:xfrm rot="5400000">
              <a:off x="63946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9" name="AutoShape 23"/>
            <p:cNvSpPr>
              <a:spLocks noChangeArrowheads="1"/>
            </p:cNvSpPr>
            <p:nvPr/>
          </p:nvSpPr>
          <p:spPr bwMode="auto">
            <a:xfrm rot="5400000">
              <a:off x="62422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0" name="AutoShape 24"/>
            <p:cNvSpPr>
              <a:spLocks noChangeArrowheads="1"/>
            </p:cNvSpPr>
            <p:nvPr/>
          </p:nvSpPr>
          <p:spPr bwMode="auto">
            <a:xfrm rot="5400000">
              <a:off x="7615486" y="1707906"/>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1" name="AutoShape 25"/>
            <p:cNvSpPr>
              <a:spLocks noChangeArrowheads="1"/>
            </p:cNvSpPr>
            <p:nvPr/>
          </p:nvSpPr>
          <p:spPr bwMode="auto">
            <a:xfrm rot="5400000">
              <a:off x="7767886" y="1707906"/>
              <a:ext cx="48883"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2" name="AutoShape 26"/>
            <p:cNvSpPr>
              <a:spLocks noChangeArrowheads="1"/>
            </p:cNvSpPr>
            <p:nvPr/>
          </p:nvSpPr>
          <p:spPr bwMode="auto">
            <a:xfrm rot="5400000">
              <a:off x="7920286" y="1707906"/>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3" name="AutoShape 27"/>
            <p:cNvSpPr>
              <a:spLocks noChangeArrowheads="1"/>
            </p:cNvSpPr>
            <p:nvPr/>
          </p:nvSpPr>
          <p:spPr bwMode="auto">
            <a:xfrm rot="5400000">
              <a:off x="74608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4" name="AutoShape 28"/>
            <p:cNvSpPr>
              <a:spLocks noChangeArrowheads="1"/>
            </p:cNvSpPr>
            <p:nvPr/>
          </p:nvSpPr>
          <p:spPr bwMode="auto">
            <a:xfrm rot="5400000">
              <a:off x="73084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5" name="AutoShape 29"/>
            <p:cNvSpPr>
              <a:spLocks noChangeArrowheads="1"/>
            </p:cNvSpPr>
            <p:nvPr/>
          </p:nvSpPr>
          <p:spPr bwMode="auto">
            <a:xfrm rot="5400000">
              <a:off x="71560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6" name="AutoShape 30"/>
            <p:cNvSpPr>
              <a:spLocks noChangeArrowheads="1"/>
            </p:cNvSpPr>
            <p:nvPr/>
          </p:nvSpPr>
          <p:spPr bwMode="auto">
            <a:xfrm rot="5400000">
              <a:off x="70036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7" name="AutoShape 31"/>
            <p:cNvSpPr>
              <a:spLocks noChangeArrowheads="1"/>
            </p:cNvSpPr>
            <p:nvPr/>
          </p:nvSpPr>
          <p:spPr bwMode="auto">
            <a:xfrm rot="5400000">
              <a:off x="6852826" y="1828792"/>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8" name="AutoShape 32"/>
            <p:cNvSpPr>
              <a:spLocks noChangeArrowheads="1"/>
            </p:cNvSpPr>
            <p:nvPr/>
          </p:nvSpPr>
          <p:spPr bwMode="auto">
            <a:xfrm rot="5400000">
              <a:off x="66988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9" name="AutoShape 33"/>
            <p:cNvSpPr>
              <a:spLocks noChangeArrowheads="1"/>
            </p:cNvSpPr>
            <p:nvPr/>
          </p:nvSpPr>
          <p:spPr bwMode="auto">
            <a:xfrm rot="5400000">
              <a:off x="65464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0" name="AutoShape 34"/>
            <p:cNvSpPr>
              <a:spLocks noChangeArrowheads="1"/>
            </p:cNvSpPr>
            <p:nvPr/>
          </p:nvSpPr>
          <p:spPr bwMode="auto">
            <a:xfrm rot="5400000">
              <a:off x="63940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1" name="AutoShape 35"/>
            <p:cNvSpPr>
              <a:spLocks noChangeArrowheads="1"/>
            </p:cNvSpPr>
            <p:nvPr/>
          </p:nvSpPr>
          <p:spPr bwMode="auto">
            <a:xfrm rot="5400000">
              <a:off x="62416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2" name="AutoShape 36"/>
            <p:cNvSpPr>
              <a:spLocks noChangeArrowheads="1"/>
            </p:cNvSpPr>
            <p:nvPr/>
          </p:nvSpPr>
          <p:spPr bwMode="auto">
            <a:xfrm rot="5400000">
              <a:off x="7614826" y="1828792"/>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3" name="AutoShape 37"/>
            <p:cNvSpPr>
              <a:spLocks noChangeArrowheads="1"/>
            </p:cNvSpPr>
            <p:nvPr/>
          </p:nvSpPr>
          <p:spPr bwMode="auto">
            <a:xfrm rot="5400000">
              <a:off x="7767226" y="1828792"/>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4" name="AutoShape 38"/>
            <p:cNvSpPr>
              <a:spLocks noChangeArrowheads="1"/>
            </p:cNvSpPr>
            <p:nvPr/>
          </p:nvSpPr>
          <p:spPr bwMode="auto">
            <a:xfrm rot="5400000">
              <a:off x="7919626" y="1828792"/>
              <a:ext cx="50204"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5" name="AutoShape 39"/>
            <p:cNvSpPr>
              <a:spLocks noChangeArrowheads="1"/>
            </p:cNvSpPr>
            <p:nvPr/>
          </p:nvSpPr>
          <p:spPr bwMode="auto">
            <a:xfrm rot="5400000">
              <a:off x="7460838" y="1949017"/>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6" name="AutoShape 40"/>
            <p:cNvSpPr>
              <a:spLocks noChangeArrowheads="1"/>
            </p:cNvSpPr>
            <p:nvPr/>
          </p:nvSpPr>
          <p:spPr bwMode="auto">
            <a:xfrm rot="5400000">
              <a:off x="73084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7" name="AutoShape 41"/>
            <p:cNvSpPr>
              <a:spLocks noChangeArrowheads="1"/>
            </p:cNvSpPr>
            <p:nvPr/>
          </p:nvSpPr>
          <p:spPr bwMode="auto">
            <a:xfrm rot="5400000">
              <a:off x="7156038" y="1949017"/>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8" name="AutoShape 42"/>
            <p:cNvSpPr>
              <a:spLocks noChangeArrowheads="1"/>
            </p:cNvSpPr>
            <p:nvPr/>
          </p:nvSpPr>
          <p:spPr bwMode="auto">
            <a:xfrm rot="5400000">
              <a:off x="70036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9" name="AutoShape 43"/>
            <p:cNvSpPr>
              <a:spLocks noChangeArrowheads="1"/>
            </p:cNvSpPr>
            <p:nvPr/>
          </p:nvSpPr>
          <p:spPr bwMode="auto">
            <a:xfrm rot="5400000">
              <a:off x="68528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0" name="AutoShape 44"/>
            <p:cNvSpPr>
              <a:spLocks noChangeArrowheads="1"/>
            </p:cNvSpPr>
            <p:nvPr/>
          </p:nvSpPr>
          <p:spPr bwMode="auto">
            <a:xfrm rot="5400000">
              <a:off x="66988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1" name="AutoShape 45"/>
            <p:cNvSpPr>
              <a:spLocks noChangeArrowheads="1"/>
            </p:cNvSpPr>
            <p:nvPr/>
          </p:nvSpPr>
          <p:spPr bwMode="auto">
            <a:xfrm rot="5400000">
              <a:off x="65464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2" name="AutoShape 46"/>
            <p:cNvSpPr>
              <a:spLocks noChangeArrowheads="1"/>
            </p:cNvSpPr>
            <p:nvPr/>
          </p:nvSpPr>
          <p:spPr bwMode="auto">
            <a:xfrm rot="5400000">
              <a:off x="6394038" y="1949017"/>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3" name="AutoShape 47"/>
            <p:cNvSpPr>
              <a:spLocks noChangeArrowheads="1"/>
            </p:cNvSpPr>
            <p:nvPr/>
          </p:nvSpPr>
          <p:spPr bwMode="auto">
            <a:xfrm rot="5400000">
              <a:off x="62416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4" name="AutoShape 48"/>
            <p:cNvSpPr>
              <a:spLocks noChangeArrowheads="1"/>
            </p:cNvSpPr>
            <p:nvPr/>
          </p:nvSpPr>
          <p:spPr bwMode="auto">
            <a:xfrm rot="5400000">
              <a:off x="76148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5" name="AutoShape 49"/>
            <p:cNvSpPr>
              <a:spLocks noChangeArrowheads="1"/>
            </p:cNvSpPr>
            <p:nvPr/>
          </p:nvSpPr>
          <p:spPr bwMode="auto">
            <a:xfrm rot="5400000">
              <a:off x="77672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6" name="AutoShape 50"/>
            <p:cNvSpPr>
              <a:spLocks noChangeArrowheads="1"/>
            </p:cNvSpPr>
            <p:nvPr/>
          </p:nvSpPr>
          <p:spPr bwMode="auto">
            <a:xfrm rot="5400000">
              <a:off x="79196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47" name="AutoShape 51"/>
            <p:cNvCxnSpPr>
              <a:cxnSpLocks noChangeShapeType="1"/>
              <a:endCxn id="504" idx="6"/>
            </p:cNvCxnSpPr>
            <p:nvPr/>
          </p:nvCxnSpPr>
          <p:spPr bwMode="auto">
            <a:xfrm rot="16200000" flipH="1">
              <a:off x="5881834" y="2977026"/>
              <a:ext cx="386767" cy="123367"/>
            </a:xfrm>
            <a:prstGeom prst="bentConnector3">
              <a:avLst>
                <a:gd name="adj1" fmla="val 72151"/>
              </a:avLst>
            </a:prstGeom>
            <a:noFill/>
            <a:ln w="9525">
              <a:solidFill>
                <a:schemeClr val="tx1"/>
              </a:solidFill>
              <a:miter lim="800000"/>
              <a:headEnd/>
              <a:tailEnd/>
            </a:ln>
          </p:spPr>
        </p:cxnSp>
        <p:cxnSp>
          <p:nvCxnSpPr>
            <p:cNvPr id="248" name="AutoShape 52"/>
            <p:cNvCxnSpPr>
              <a:cxnSpLocks noChangeShapeType="1"/>
              <a:endCxn id="270" idx="0"/>
            </p:cNvCxnSpPr>
            <p:nvPr/>
          </p:nvCxnSpPr>
          <p:spPr bwMode="auto">
            <a:xfrm rot="5400000">
              <a:off x="6879370" y="4446762"/>
              <a:ext cx="376528" cy="53975"/>
            </a:xfrm>
            <a:prstGeom prst="bentConnector3">
              <a:avLst>
                <a:gd name="adj1" fmla="val 49824"/>
              </a:avLst>
            </a:prstGeom>
            <a:noFill/>
            <a:ln w="9525">
              <a:solidFill>
                <a:schemeClr val="tx1"/>
              </a:solidFill>
              <a:miter lim="800000"/>
              <a:headEnd/>
              <a:tailEnd/>
            </a:ln>
          </p:spPr>
        </p:cxnSp>
        <p:sp>
          <p:nvSpPr>
            <p:cNvPr id="249" name="Rectangle 53"/>
            <p:cNvSpPr>
              <a:spLocks noChangeArrowheads="1"/>
            </p:cNvSpPr>
            <p:nvPr/>
          </p:nvSpPr>
          <p:spPr bwMode="auto">
            <a:xfrm>
              <a:off x="5903996" y="5469930"/>
              <a:ext cx="381000" cy="472972"/>
            </a:xfrm>
            <a:prstGeom prst="rect">
              <a:avLst/>
            </a:prstGeom>
            <a:solidFill>
              <a:srgbClr val="333333"/>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0" name="Rectangle 54"/>
            <p:cNvSpPr>
              <a:spLocks noChangeArrowheads="1"/>
            </p:cNvSpPr>
            <p:nvPr/>
          </p:nvSpPr>
          <p:spPr bwMode="auto">
            <a:xfrm>
              <a:off x="6005596" y="5509565"/>
              <a:ext cx="381000" cy="474294"/>
            </a:xfrm>
            <a:prstGeom prst="rect">
              <a:avLst/>
            </a:prstGeom>
            <a:solidFill>
              <a:srgbClr val="1C1C1C"/>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1" name="Rectangle 55"/>
            <p:cNvSpPr>
              <a:spLocks noChangeArrowheads="1"/>
            </p:cNvSpPr>
            <p:nvPr/>
          </p:nvSpPr>
          <p:spPr bwMode="auto">
            <a:xfrm>
              <a:off x="6132596" y="5549199"/>
              <a:ext cx="381000" cy="472972"/>
            </a:xfrm>
            <a:prstGeom prst="rect">
              <a:avLst/>
            </a:prstGeom>
            <a:solidFill>
              <a:srgbClr val="00000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2" name="Line 56"/>
            <p:cNvSpPr>
              <a:spLocks noChangeShapeType="1"/>
            </p:cNvSpPr>
            <p:nvPr/>
          </p:nvSpPr>
          <p:spPr bwMode="auto">
            <a:xfrm>
              <a:off x="6056396" y="5339765"/>
              <a:ext cx="0" cy="236486"/>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 name="Rectangle 57"/>
            <p:cNvSpPr>
              <a:spLocks noChangeArrowheads="1"/>
            </p:cNvSpPr>
            <p:nvPr/>
          </p:nvSpPr>
          <p:spPr bwMode="auto">
            <a:xfrm>
              <a:off x="6875546" y="5495033"/>
              <a:ext cx="381000" cy="472972"/>
            </a:xfrm>
            <a:prstGeom prst="rect">
              <a:avLst/>
            </a:prstGeom>
            <a:solidFill>
              <a:srgbClr val="333333"/>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4" name="Rectangle 58"/>
            <p:cNvSpPr>
              <a:spLocks noChangeArrowheads="1"/>
            </p:cNvSpPr>
            <p:nvPr/>
          </p:nvSpPr>
          <p:spPr bwMode="auto">
            <a:xfrm>
              <a:off x="6977146" y="5534667"/>
              <a:ext cx="381000" cy="474293"/>
            </a:xfrm>
            <a:prstGeom prst="rect">
              <a:avLst/>
            </a:prstGeom>
            <a:solidFill>
              <a:srgbClr val="1C1C1C"/>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5" name="Rectangle 59"/>
            <p:cNvSpPr>
              <a:spLocks noChangeArrowheads="1"/>
            </p:cNvSpPr>
            <p:nvPr/>
          </p:nvSpPr>
          <p:spPr bwMode="auto">
            <a:xfrm>
              <a:off x="7104146" y="5574302"/>
              <a:ext cx="381000" cy="472972"/>
            </a:xfrm>
            <a:prstGeom prst="rect">
              <a:avLst/>
            </a:prstGeom>
            <a:solidFill>
              <a:srgbClr val="00000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6" name="Line 60"/>
            <p:cNvSpPr>
              <a:spLocks noChangeShapeType="1"/>
            </p:cNvSpPr>
            <p:nvPr/>
          </p:nvSpPr>
          <p:spPr bwMode="auto">
            <a:xfrm>
              <a:off x="7023184" y="5334480"/>
              <a:ext cx="4762" cy="26687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 name="Rectangle 61" descr="Diagonal weit nach oben"/>
            <p:cNvSpPr>
              <a:spLocks noChangeArrowheads="1"/>
            </p:cNvSpPr>
            <p:nvPr/>
          </p:nvSpPr>
          <p:spPr bwMode="auto">
            <a:xfrm>
              <a:off x="5932571" y="6195432"/>
              <a:ext cx="2209800" cy="472972"/>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8" name="Line 62"/>
            <p:cNvSpPr>
              <a:spLocks noChangeShapeType="1"/>
            </p:cNvSpPr>
            <p:nvPr/>
          </p:nvSpPr>
          <p:spPr bwMode="auto">
            <a:xfrm flipH="1">
              <a:off x="7129546" y="6056522"/>
              <a:ext cx="4763" cy="30386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cxnSp>
          <p:nvCxnSpPr>
            <p:cNvPr id="266" name="AutoShape 70"/>
            <p:cNvCxnSpPr>
              <a:cxnSpLocks noChangeShapeType="1"/>
            </p:cNvCxnSpPr>
            <p:nvPr/>
          </p:nvCxnSpPr>
          <p:spPr bwMode="auto">
            <a:xfrm rot="5400000">
              <a:off x="5904169" y="2150620"/>
              <a:ext cx="655291" cy="68262"/>
            </a:xfrm>
            <a:prstGeom prst="bentConnector3">
              <a:avLst>
                <a:gd name="adj1" fmla="val 58870"/>
              </a:avLst>
            </a:prstGeom>
            <a:noFill/>
            <a:ln w="9525">
              <a:solidFill>
                <a:schemeClr val="tx1"/>
              </a:solidFill>
              <a:miter lim="800000"/>
              <a:headEnd/>
              <a:tailEnd/>
            </a:ln>
          </p:spPr>
        </p:cxnSp>
        <p:cxnSp>
          <p:nvCxnSpPr>
            <p:cNvPr id="267" name="AutoShape 71"/>
            <p:cNvCxnSpPr>
              <a:cxnSpLocks noChangeShapeType="1"/>
            </p:cNvCxnSpPr>
            <p:nvPr/>
          </p:nvCxnSpPr>
          <p:spPr bwMode="auto">
            <a:xfrm rot="5400000">
              <a:off x="6122755" y="2202539"/>
              <a:ext cx="516570" cy="71438"/>
            </a:xfrm>
            <a:prstGeom prst="bentConnector3">
              <a:avLst>
                <a:gd name="adj1" fmla="val 49870"/>
              </a:avLst>
            </a:prstGeom>
            <a:noFill/>
            <a:ln w="9525">
              <a:solidFill>
                <a:schemeClr val="tx1"/>
              </a:solidFill>
              <a:miter lim="800000"/>
              <a:headEnd/>
              <a:tailEnd/>
            </a:ln>
          </p:spPr>
        </p:cxnSp>
        <p:cxnSp>
          <p:nvCxnSpPr>
            <p:cNvPr id="268" name="AutoShape 72"/>
            <p:cNvCxnSpPr>
              <a:cxnSpLocks noChangeShapeType="1"/>
            </p:cNvCxnSpPr>
            <p:nvPr/>
          </p:nvCxnSpPr>
          <p:spPr bwMode="auto">
            <a:xfrm rot="16200000" flipH="1">
              <a:off x="7596561" y="2152090"/>
              <a:ext cx="632832" cy="42863"/>
            </a:xfrm>
            <a:prstGeom prst="bentConnector3">
              <a:avLst>
                <a:gd name="adj1" fmla="val 61167"/>
              </a:avLst>
            </a:prstGeom>
            <a:noFill/>
            <a:ln w="9525">
              <a:solidFill>
                <a:schemeClr val="tx1"/>
              </a:solidFill>
              <a:miter lim="800000"/>
              <a:headEnd/>
              <a:tailEnd/>
            </a:ln>
          </p:spPr>
        </p:cxnSp>
        <p:cxnSp>
          <p:nvCxnSpPr>
            <p:cNvPr id="269" name="AutoShape 73"/>
            <p:cNvCxnSpPr>
              <a:cxnSpLocks noChangeShapeType="1"/>
            </p:cNvCxnSpPr>
            <p:nvPr/>
          </p:nvCxnSpPr>
          <p:spPr bwMode="auto">
            <a:xfrm rot="16200000" flipH="1">
              <a:off x="6133168" y="2142816"/>
              <a:ext cx="659255" cy="82550"/>
            </a:xfrm>
            <a:prstGeom prst="bentConnector3">
              <a:avLst>
                <a:gd name="adj1" fmla="val 199"/>
              </a:avLst>
            </a:prstGeom>
            <a:noFill/>
            <a:ln w="9525">
              <a:solidFill>
                <a:schemeClr val="tx1"/>
              </a:solidFill>
              <a:miter lim="800000"/>
              <a:headEnd/>
              <a:tailEnd/>
            </a:ln>
          </p:spPr>
        </p:cxnSp>
        <p:sp>
          <p:nvSpPr>
            <p:cNvPr id="270" name="Rectangle 74"/>
            <p:cNvSpPr>
              <a:spLocks noChangeArrowheads="1"/>
            </p:cNvSpPr>
            <p:nvPr/>
          </p:nvSpPr>
          <p:spPr bwMode="auto">
            <a:xfrm>
              <a:off x="6907296" y="4662013"/>
              <a:ext cx="266700" cy="661897"/>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71" name="AutoShape 75"/>
            <p:cNvCxnSpPr>
              <a:cxnSpLocks noChangeShapeType="1"/>
            </p:cNvCxnSpPr>
            <p:nvPr/>
          </p:nvCxnSpPr>
          <p:spPr bwMode="auto">
            <a:xfrm rot="5400000">
              <a:off x="6893502" y="2222899"/>
              <a:ext cx="540351" cy="49213"/>
            </a:xfrm>
            <a:prstGeom prst="bentConnector3">
              <a:avLst>
                <a:gd name="adj1" fmla="val 49880"/>
              </a:avLst>
            </a:prstGeom>
            <a:noFill/>
            <a:ln w="9525">
              <a:solidFill>
                <a:schemeClr val="tx1"/>
              </a:solidFill>
              <a:miter lim="800000"/>
              <a:headEnd/>
              <a:tailEnd/>
            </a:ln>
          </p:spPr>
        </p:cxnSp>
        <p:cxnSp>
          <p:nvCxnSpPr>
            <p:cNvPr id="272" name="AutoShape 76"/>
            <p:cNvCxnSpPr>
              <a:cxnSpLocks noChangeShapeType="1"/>
            </p:cNvCxnSpPr>
            <p:nvPr/>
          </p:nvCxnSpPr>
          <p:spPr bwMode="auto">
            <a:xfrm rot="16200000" flipH="1">
              <a:off x="6787777" y="2002087"/>
              <a:ext cx="901026" cy="122238"/>
            </a:xfrm>
            <a:prstGeom prst="bentConnector3">
              <a:avLst>
                <a:gd name="adj1" fmla="val 7181"/>
              </a:avLst>
            </a:prstGeom>
            <a:noFill/>
            <a:ln w="9525">
              <a:solidFill>
                <a:schemeClr val="tx1"/>
              </a:solidFill>
              <a:miter lim="800000"/>
              <a:headEnd/>
              <a:tailEnd/>
            </a:ln>
          </p:spPr>
        </p:cxnSp>
        <p:cxnSp>
          <p:nvCxnSpPr>
            <p:cNvPr id="273" name="AutoShape 77"/>
            <p:cNvCxnSpPr>
              <a:cxnSpLocks noChangeShapeType="1"/>
            </p:cNvCxnSpPr>
            <p:nvPr/>
          </p:nvCxnSpPr>
          <p:spPr bwMode="auto">
            <a:xfrm rot="16200000" flipH="1">
              <a:off x="7069388" y="2127602"/>
              <a:ext cx="647364" cy="114300"/>
            </a:xfrm>
            <a:prstGeom prst="bentConnector3">
              <a:avLst>
                <a:gd name="adj1" fmla="val 9181"/>
              </a:avLst>
            </a:prstGeom>
            <a:noFill/>
            <a:ln w="9525">
              <a:solidFill>
                <a:schemeClr val="tx1"/>
              </a:solidFill>
              <a:miter lim="800000"/>
              <a:headEnd/>
              <a:tailEnd/>
            </a:ln>
          </p:spPr>
        </p:cxnSp>
        <p:cxnSp>
          <p:nvCxnSpPr>
            <p:cNvPr id="274" name="AutoShape 78"/>
            <p:cNvCxnSpPr>
              <a:cxnSpLocks noChangeShapeType="1"/>
              <a:stCxn id="221" idx="2"/>
            </p:cNvCxnSpPr>
            <p:nvPr/>
          </p:nvCxnSpPr>
          <p:spPr bwMode="auto">
            <a:xfrm rot="16200000" flipH="1" flipV="1">
              <a:off x="7370737" y="2101636"/>
              <a:ext cx="825719" cy="22225"/>
            </a:xfrm>
            <a:prstGeom prst="bentConnector5">
              <a:avLst>
                <a:gd name="adj1" fmla="val 1759"/>
                <a:gd name="adj2" fmla="val -307144"/>
                <a:gd name="adj3" fmla="val 65917"/>
              </a:avLst>
            </a:prstGeom>
            <a:noFill/>
            <a:ln w="9525">
              <a:solidFill>
                <a:schemeClr val="tx1"/>
              </a:solidFill>
              <a:miter lim="800000"/>
              <a:headEnd/>
              <a:tailEnd/>
            </a:ln>
          </p:spPr>
        </p:cxnSp>
        <p:grpSp>
          <p:nvGrpSpPr>
            <p:cNvPr id="275" name="Group 80"/>
            <p:cNvGrpSpPr>
              <a:grpSpLocks/>
            </p:cNvGrpSpPr>
            <p:nvPr/>
          </p:nvGrpSpPr>
          <p:grpSpPr bwMode="auto">
            <a:xfrm>
              <a:off x="6118309" y="2503149"/>
              <a:ext cx="77787" cy="533745"/>
              <a:chOff x="405" y="1853"/>
              <a:chExt cx="49" cy="404"/>
            </a:xfrm>
          </p:grpSpPr>
          <p:grpSp>
            <p:nvGrpSpPr>
              <p:cNvPr id="586" name="Group 81"/>
              <p:cNvGrpSpPr>
                <a:grpSpLocks/>
              </p:cNvGrpSpPr>
              <p:nvPr/>
            </p:nvGrpSpPr>
            <p:grpSpPr bwMode="auto">
              <a:xfrm>
                <a:off x="405" y="1853"/>
                <a:ext cx="39" cy="404"/>
                <a:chOff x="405" y="1853"/>
                <a:chExt cx="39" cy="404"/>
              </a:xfrm>
            </p:grpSpPr>
            <p:sp>
              <p:nvSpPr>
                <p:cNvPr id="588" name="AutoShape 8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9" name="AutoShape 8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0" name="AutoShape 8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1" name="AutoShape 8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2" name="AutoShape 8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87" name="Line 8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6" name="Group 88"/>
            <p:cNvGrpSpPr>
              <a:grpSpLocks/>
            </p:cNvGrpSpPr>
            <p:nvPr/>
          </p:nvGrpSpPr>
          <p:grpSpPr bwMode="auto">
            <a:xfrm>
              <a:off x="6267534" y="2504470"/>
              <a:ext cx="77787" cy="533745"/>
              <a:chOff x="405" y="1853"/>
              <a:chExt cx="49" cy="404"/>
            </a:xfrm>
          </p:grpSpPr>
          <p:grpSp>
            <p:nvGrpSpPr>
              <p:cNvPr id="579" name="Group 89"/>
              <p:cNvGrpSpPr>
                <a:grpSpLocks/>
              </p:cNvGrpSpPr>
              <p:nvPr/>
            </p:nvGrpSpPr>
            <p:grpSpPr bwMode="auto">
              <a:xfrm>
                <a:off x="405" y="1853"/>
                <a:ext cx="39" cy="404"/>
                <a:chOff x="405" y="1853"/>
                <a:chExt cx="39" cy="404"/>
              </a:xfrm>
            </p:grpSpPr>
            <p:sp>
              <p:nvSpPr>
                <p:cNvPr id="581" name="AutoShape 9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2" name="AutoShape 9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3" name="AutoShape 9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4" name="AutoShape 9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5" name="AutoShape 9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80" name="Line 9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7" name="Group 96"/>
            <p:cNvGrpSpPr>
              <a:grpSpLocks/>
            </p:cNvGrpSpPr>
            <p:nvPr/>
          </p:nvGrpSpPr>
          <p:grpSpPr bwMode="auto">
            <a:xfrm>
              <a:off x="6427871" y="2500507"/>
              <a:ext cx="77788" cy="533745"/>
              <a:chOff x="405" y="1853"/>
              <a:chExt cx="49" cy="404"/>
            </a:xfrm>
          </p:grpSpPr>
          <p:grpSp>
            <p:nvGrpSpPr>
              <p:cNvPr id="572" name="Group 97"/>
              <p:cNvGrpSpPr>
                <a:grpSpLocks/>
              </p:cNvGrpSpPr>
              <p:nvPr/>
            </p:nvGrpSpPr>
            <p:grpSpPr bwMode="auto">
              <a:xfrm>
                <a:off x="405" y="1853"/>
                <a:ext cx="39" cy="404"/>
                <a:chOff x="405" y="1853"/>
                <a:chExt cx="39" cy="404"/>
              </a:xfrm>
            </p:grpSpPr>
            <p:sp>
              <p:nvSpPr>
                <p:cNvPr id="574" name="AutoShape 9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5" name="AutoShape 9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6" name="AutoShape 10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7" name="AutoShape 10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8" name="AutoShape 10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73" name="Line 10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8" name="Group 104"/>
            <p:cNvGrpSpPr>
              <a:grpSpLocks/>
            </p:cNvGrpSpPr>
            <p:nvPr/>
          </p:nvGrpSpPr>
          <p:grpSpPr bwMode="auto">
            <a:xfrm>
              <a:off x="6589796" y="2505791"/>
              <a:ext cx="77788" cy="533745"/>
              <a:chOff x="405" y="1853"/>
              <a:chExt cx="49" cy="404"/>
            </a:xfrm>
            <a:solidFill>
              <a:schemeClr val="tx1"/>
            </a:solidFill>
          </p:grpSpPr>
          <p:grpSp>
            <p:nvGrpSpPr>
              <p:cNvPr id="565" name="Group 105"/>
              <p:cNvGrpSpPr>
                <a:grpSpLocks/>
              </p:cNvGrpSpPr>
              <p:nvPr/>
            </p:nvGrpSpPr>
            <p:grpSpPr bwMode="auto">
              <a:xfrm>
                <a:off x="405" y="1853"/>
                <a:ext cx="39" cy="404"/>
                <a:chOff x="405" y="1853"/>
                <a:chExt cx="39" cy="404"/>
              </a:xfrm>
              <a:grpFill/>
            </p:grpSpPr>
            <p:sp>
              <p:nvSpPr>
                <p:cNvPr id="567" name="AutoShape 10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8" name="AutoShape 10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9" name="AutoShape 10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0" name="AutoShape 10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1" name="AutoShape 11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66" name="Line 11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9" name="Group 112"/>
            <p:cNvGrpSpPr>
              <a:grpSpLocks/>
            </p:cNvGrpSpPr>
            <p:nvPr/>
          </p:nvGrpSpPr>
          <p:grpSpPr bwMode="auto">
            <a:xfrm>
              <a:off x="6735846" y="2503149"/>
              <a:ext cx="77788" cy="533745"/>
              <a:chOff x="405" y="1853"/>
              <a:chExt cx="49" cy="404"/>
            </a:xfrm>
          </p:grpSpPr>
          <p:grpSp>
            <p:nvGrpSpPr>
              <p:cNvPr id="558" name="Group 113"/>
              <p:cNvGrpSpPr>
                <a:grpSpLocks/>
              </p:cNvGrpSpPr>
              <p:nvPr/>
            </p:nvGrpSpPr>
            <p:grpSpPr bwMode="auto">
              <a:xfrm>
                <a:off x="405" y="1853"/>
                <a:ext cx="39" cy="404"/>
                <a:chOff x="405" y="1853"/>
                <a:chExt cx="39" cy="404"/>
              </a:xfrm>
            </p:grpSpPr>
            <p:sp>
              <p:nvSpPr>
                <p:cNvPr id="560" name="AutoShape 11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1" name="AutoShape 11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2" name="AutoShape 11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3" name="AutoShape 11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4" name="AutoShape 11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59" name="Line 11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0" name="Group 120"/>
            <p:cNvGrpSpPr>
              <a:grpSpLocks/>
            </p:cNvGrpSpPr>
            <p:nvPr/>
          </p:nvGrpSpPr>
          <p:grpSpPr bwMode="auto">
            <a:xfrm>
              <a:off x="6897771" y="2500507"/>
              <a:ext cx="77788" cy="533745"/>
              <a:chOff x="405" y="1853"/>
              <a:chExt cx="49" cy="404"/>
            </a:xfrm>
          </p:grpSpPr>
          <p:grpSp>
            <p:nvGrpSpPr>
              <p:cNvPr id="551" name="Group 121"/>
              <p:cNvGrpSpPr>
                <a:grpSpLocks/>
              </p:cNvGrpSpPr>
              <p:nvPr/>
            </p:nvGrpSpPr>
            <p:grpSpPr bwMode="auto">
              <a:xfrm>
                <a:off x="405" y="1853"/>
                <a:ext cx="39" cy="404"/>
                <a:chOff x="405" y="1853"/>
                <a:chExt cx="39" cy="404"/>
              </a:xfrm>
            </p:grpSpPr>
            <p:sp>
              <p:nvSpPr>
                <p:cNvPr id="553"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4"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5"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6"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7"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52"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1" name="Group 128"/>
            <p:cNvGrpSpPr>
              <a:grpSpLocks/>
            </p:cNvGrpSpPr>
            <p:nvPr/>
          </p:nvGrpSpPr>
          <p:grpSpPr bwMode="auto">
            <a:xfrm>
              <a:off x="7064459" y="2500507"/>
              <a:ext cx="77787" cy="533745"/>
              <a:chOff x="405" y="1853"/>
              <a:chExt cx="49" cy="404"/>
            </a:xfrm>
          </p:grpSpPr>
          <p:grpSp>
            <p:nvGrpSpPr>
              <p:cNvPr id="544" name="Group 129"/>
              <p:cNvGrpSpPr>
                <a:grpSpLocks/>
              </p:cNvGrpSpPr>
              <p:nvPr/>
            </p:nvGrpSpPr>
            <p:grpSpPr bwMode="auto">
              <a:xfrm>
                <a:off x="405" y="1853"/>
                <a:ext cx="39" cy="404"/>
                <a:chOff x="405" y="1853"/>
                <a:chExt cx="39" cy="404"/>
              </a:xfrm>
            </p:grpSpPr>
            <p:sp>
              <p:nvSpPr>
                <p:cNvPr id="546" name="AutoShape 13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7" name="AutoShape 13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8" name="AutoShape 13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9" name="AutoShape 13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0" name="AutoShape 13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45" name="Line 13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2" name="Group 136"/>
            <p:cNvGrpSpPr>
              <a:grpSpLocks/>
            </p:cNvGrpSpPr>
            <p:nvPr/>
          </p:nvGrpSpPr>
          <p:grpSpPr bwMode="auto">
            <a:xfrm>
              <a:off x="7226384" y="2501827"/>
              <a:ext cx="77787" cy="533745"/>
              <a:chOff x="405" y="1853"/>
              <a:chExt cx="49" cy="404"/>
            </a:xfrm>
          </p:grpSpPr>
          <p:grpSp>
            <p:nvGrpSpPr>
              <p:cNvPr id="537" name="Group 137"/>
              <p:cNvGrpSpPr>
                <a:grpSpLocks/>
              </p:cNvGrpSpPr>
              <p:nvPr/>
            </p:nvGrpSpPr>
            <p:grpSpPr bwMode="auto">
              <a:xfrm>
                <a:off x="405" y="1853"/>
                <a:ext cx="39" cy="404"/>
                <a:chOff x="405" y="1853"/>
                <a:chExt cx="39" cy="404"/>
              </a:xfrm>
            </p:grpSpPr>
            <p:sp>
              <p:nvSpPr>
                <p:cNvPr id="539"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0"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1"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2"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3"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38"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3" name="Group 144"/>
            <p:cNvGrpSpPr>
              <a:grpSpLocks/>
            </p:cNvGrpSpPr>
            <p:nvPr/>
          </p:nvGrpSpPr>
          <p:grpSpPr bwMode="auto">
            <a:xfrm>
              <a:off x="7545471" y="2500507"/>
              <a:ext cx="77788" cy="533745"/>
              <a:chOff x="405" y="1853"/>
              <a:chExt cx="49" cy="404"/>
            </a:xfrm>
          </p:grpSpPr>
          <p:grpSp>
            <p:nvGrpSpPr>
              <p:cNvPr id="530" name="Group 145"/>
              <p:cNvGrpSpPr>
                <a:grpSpLocks/>
              </p:cNvGrpSpPr>
              <p:nvPr/>
            </p:nvGrpSpPr>
            <p:grpSpPr bwMode="auto">
              <a:xfrm>
                <a:off x="405" y="1853"/>
                <a:ext cx="39" cy="404"/>
                <a:chOff x="405" y="1853"/>
                <a:chExt cx="39" cy="404"/>
              </a:xfrm>
            </p:grpSpPr>
            <p:sp>
              <p:nvSpPr>
                <p:cNvPr id="532" name="AutoShape 14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3" name="AutoShape 14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4" name="AutoShape 14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5" name="AutoShape 14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6" name="AutoShape 15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31" name="Line 15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4" name="Group 152"/>
            <p:cNvGrpSpPr>
              <a:grpSpLocks/>
            </p:cNvGrpSpPr>
            <p:nvPr/>
          </p:nvGrpSpPr>
          <p:grpSpPr bwMode="auto">
            <a:xfrm>
              <a:off x="7696284" y="2505791"/>
              <a:ext cx="77787" cy="533745"/>
              <a:chOff x="405" y="1853"/>
              <a:chExt cx="49" cy="404"/>
            </a:xfrm>
          </p:grpSpPr>
          <p:grpSp>
            <p:nvGrpSpPr>
              <p:cNvPr id="523" name="Group 153"/>
              <p:cNvGrpSpPr>
                <a:grpSpLocks/>
              </p:cNvGrpSpPr>
              <p:nvPr/>
            </p:nvGrpSpPr>
            <p:grpSpPr bwMode="auto">
              <a:xfrm>
                <a:off x="405" y="1853"/>
                <a:ext cx="39" cy="404"/>
                <a:chOff x="405" y="1853"/>
                <a:chExt cx="39" cy="404"/>
              </a:xfrm>
            </p:grpSpPr>
            <p:sp>
              <p:nvSpPr>
                <p:cNvPr id="525" name="AutoShape 15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6" name="AutoShape 15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7" name="AutoShape 15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8" name="AutoShape 15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9" name="AutoShape 15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24" name="Line 15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5" name="Group 160"/>
            <p:cNvGrpSpPr>
              <a:grpSpLocks/>
            </p:cNvGrpSpPr>
            <p:nvPr/>
          </p:nvGrpSpPr>
          <p:grpSpPr bwMode="auto">
            <a:xfrm>
              <a:off x="7381959" y="2500507"/>
              <a:ext cx="77787" cy="533745"/>
              <a:chOff x="405" y="1853"/>
              <a:chExt cx="49" cy="404"/>
            </a:xfrm>
          </p:grpSpPr>
          <p:grpSp>
            <p:nvGrpSpPr>
              <p:cNvPr id="516" name="Group 161"/>
              <p:cNvGrpSpPr>
                <a:grpSpLocks/>
              </p:cNvGrpSpPr>
              <p:nvPr/>
            </p:nvGrpSpPr>
            <p:grpSpPr bwMode="auto">
              <a:xfrm>
                <a:off x="405" y="1853"/>
                <a:ext cx="39" cy="404"/>
                <a:chOff x="405" y="1853"/>
                <a:chExt cx="39" cy="404"/>
              </a:xfrm>
            </p:grpSpPr>
            <p:sp>
              <p:nvSpPr>
                <p:cNvPr id="518"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9"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0"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1"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2"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17"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6" name="Group 168"/>
            <p:cNvGrpSpPr>
              <a:grpSpLocks/>
            </p:cNvGrpSpPr>
            <p:nvPr/>
          </p:nvGrpSpPr>
          <p:grpSpPr bwMode="auto">
            <a:xfrm>
              <a:off x="7858209" y="2501827"/>
              <a:ext cx="77787" cy="533745"/>
              <a:chOff x="405" y="1853"/>
              <a:chExt cx="49" cy="404"/>
            </a:xfrm>
            <a:noFill/>
          </p:grpSpPr>
          <p:grpSp>
            <p:nvGrpSpPr>
              <p:cNvPr id="509" name="Group 169"/>
              <p:cNvGrpSpPr>
                <a:grpSpLocks/>
              </p:cNvGrpSpPr>
              <p:nvPr/>
            </p:nvGrpSpPr>
            <p:grpSpPr bwMode="auto">
              <a:xfrm>
                <a:off x="405" y="1853"/>
                <a:ext cx="39" cy="404"/>
                <a:chOff x="405" y="1853"/>
                <a:chExt cx="39" cy="404"/>
              </a:xfrm>
              <a:grpFill/>
            </p:grpSpPr>
            <p:sp>
              <p:nvSpPr>
                <p:cNvPr id="511" name="AutoShape 17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2" name="AutoShape 17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3" name="AutoShape 17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4" name="AutoShape 17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5" name="AutoShape 17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10" name="Line 17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287" name="AutoShape 176"/>
            <p:cNvCxnSpPr>
              <a:cxnSpLocks noChangeShapeType="1"/>
            </p:cNvCxnSpPr>
            <p:nvPr/>
          </p:nvCxnSpPr>
          <p:spPr bwMode="auto">
            <a:xfrm rot="16200000" flipH="1">
              <a:off x="6288484" y="2142277"/>
              <a:ext cx="664539" cy="96837"/>
            </a:xfrm>
            <a:prstGeom prst="bentConnector3">
              <a:avLst>
                <a:gd name="adj1" fmla="val 9144"/>
              </a:avLst>
            </a:prstGeom>
            <a:noFill/>
            <a:ln w="9525">
              <a:solidFill>
                <a:schemeClr val="tx1"/>
              </a:solidFill>
              <a:miter lim="800000"/>
              <a:headEnd/>
              <a:tailEnd/>
            </a:ln>
          </p:spPr>
        </p:cxnSp>
        <p:cxnSp>
          <p:nvCxnSpPr>
            <p:cNvPr id="288" name="AutoShape 177"/>
            <p:cNvCxnSpPr>
              <a:cxnSpLocks noChangeShapeType="1"/>
            </p:cNvCxnSpPr>
            <p:nvPr/>
          </p:nvCxnSpPr>
          <p:spPr bwMode="auto">
            <a:xfrm rot="16200000" flipH="1">
              <a:off x="6311672" y="2023113"/>
              <a:ext cx="918200" cy="92075"/>
            </a:xfrm>
            <a:prstGeom prst="bentConnector3">
              <a:avLst>
                <a:gd name="adj1" fmla="val 6042"/>
              </a:avLst>
            </a:prstGeom>
            <a:noFill/>
            <a:ln w="9525">
              <a:solidFill>
                <a:schemeClr val="tx1"/>
              </a:solidFill>
              <a:miter lim="800000"/>
              <a:headEnd/>
              <a:tailEnd/>
            </a:ln>
          </p:spPr>
        </p:cxnSp>
        <p:cxnSp>
          <p:nvCxnSpPr>
            <p:cNvPr id="289" name="AutoShape 178"/>
            <p:cNvCxnSpPr>
              <a:cxnSpLocks noChangeShapeType="1"/>
            </p:cNvCxnSpPr>
            <p:nvPr/>
          </p:nvCxnSpPr>
          <p:spPr bwMode="auto">
            <a:xfrm rot="16200000" flipH="1">
              <a:off x="6539515" y="2080317"/>
              <a:ext cx="776837" cy="95250"/>
            </a:xfrm>
            <a:prstGeom prst="bentConnector3">
              <a:avLst>
                <a:gd name="adj1" fmla="val 6972"/>
              </a:avLst>
            </a:prstGeom>
            <a:noFill/>
            <a:ln w="9525">
              <a:solidFill>
                <a:schemeClr val="tx1"/>
              </a:solidFill>
              <a:miter lim="800000"/>
              <a:headEnd/>
              <a:tailEnd/>
            </a:ln>
          </p:spPr>
        </p:cxnSp>
        <p:cxnSp>
          <p:nvCxnSpPr>
            <p:cNvPr id="290" name="AutoShape 179"/>
            <p:cNvCxnSpPr>
              <a:cxnSpLocks noChangeShapeType="1"/>
            </p:cNvCxnSpPr>
            <p:nvPr/>
          </p:nvCxnSpPr>
          <p:spPr bwMode="auto">
            <a:xfrm rot="16200000" flipH="1">
              <a:off x="7294463" y="2175674"/>
              <a:ext cx="517891" cy="139700"/>
            </a:xfrm>
            <a:prstGeom prst="bentConnector3">
              <a:avLst>
                <a:gd name="adj1" fmla="val 50509"/>
              </a:avLst>
            </a:prstGeom>
            <a:noFill/>
            <a:ln w="9525">
              <a:solidFill>
                <a:schemeClr val="tx1"/>
              </a:solidFill>
              <a:miter lim="800000"/>
              <a:headEnd/>
              <a:tailEnd/>
            </a:ln>
          </p:spPr>
        </p:cxnSp>
        <p:sp>
          <p:nvSpPr>
            <p:cNvPr id="291" name="AutoShape 180"/>
            <p:cNvSpPr>
              <a:spLocks noChangeAspect="1" noChangeArrowheads="1"/>
            </p:cNvSpPr>
            <p:nvPr/>
          </p:nvSpPr>
          <p:spPr bwMode="auto">
            <a:xfrm>
              <a:off x="6261184" y="793105"/>
              <a:ext cx="122237" cy="9776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2" name="AutoShape 181"/>
            <p:cNvSpPr>
              <a:spLocks noChangeAspect="1" noChangeArrowheads="1"/>
            </p:cNvSpPr>
            <p:nvPr/>
          </p:nvSpPr>
          <p:spPr bwMode="auto">
            <a:xfrm>
              <a:off x="7861384" y="793105"/>
              <a:ext cx="122237" cy="9776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4" name="AutoShape 183"/>
            <p:cNvSpPr>
              <a:spLocks noChangeAspect="1" noChangeArrowheads="1"/>
            </p:cNvSpPr>
            <p:nvPr/>
          </p:nvSpPr>
          <p:spPr bwMode="auto">
            <a:xfrm>
              <a:off x="7120021" y="1277968"/>
              <a:ext cx="122238" cy="9776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5" name="Line 184"/>
            <p:cNvSpPr>
              <a:spLocks noChangeShapeType="1"/>
            </p:cNvSpPr>
            <p:nvPr/>
          </p:nvSpPr>
          <p:spPr bwMode="auto">
            <a:xfrm flipH="1">
              <a:off x="7169234" y="915972"/>
              <a:ext cx="0" cy="30254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6" name="Line 185"/>
            <p:cNvSpPr>
              <a:spLocks noChangeShapeType="1"/>
            </p:cNvSpPr>
            <p:nvPr/>
          </p:nvSpPr>
          <p:spPr bwMode="auto">
            <a:xfrm flipH="1">
              <a:off x="7178759" y="1296937"/>
              <a:ext cx="4762" cy="227238"/>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cxnSp>
          <p:nvCxnSpPr>
            <p:cNvPr id="297" name="AutoShape 186"/>
            <p:cNvCxnSpPr>
              <a:cxnSpLocks noChangeShapeType="1"/>
              <a:endCxn id="589" idx="2"/>
            </p:cNvCxnSpPr>
            <p:nvPr/>
          </p:nvCxnSpPr>
          <p:spPr bwMode="auto">
            <a:xfrm rot="16200000">
              <a:off x="5956649" y="2706681"/>
              <a:ext cx="199494" cy="85725"/>
            </a:xfrm>
            <a:prstGeom prst="bentConnector2">
              <a:avLst/>
            </a:prstGeom>
            <a:noFill/>
            <a:ln w="9525">
              <a:solidFill>
                <a:schemeClr val="tx1"/>
              </a:solidFill>
              <a:miter lim="800000"/>
              <a:headEnd/>
              <a:tailEnd/>
            </a:ln>
          </p:spPr>
        </p:cxnSp>
        <p:sp>
          <p:nvSpPr>
            <p:cNvPr id="298" name="Rectangle 187"/>
            <p:cNvSpPr>
              <a:spLocks noChangeArrowheads="1"/>
            </p:cNvSpPr>
            <p:nvPr/>
          </p:nvSpPr>
          <p:spPr bwMode="auto">
            <a:xfrm>
              <a:off x="5932571" y="4664656"/>
              <a:ext cx="266700" cy="664540"/>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9" name="Rectangle 188"/>
            <p:cNvSpPr>
              <a:spLocks noChangeArrowheads="1"/>
            </p:cNvSpPr>
            <p:nvPr/>
          </p:nvSpPr>
          <p:spPr bwMode="auto">
            <a:xfrm>
              <a:off x="6456446" y="4672583"/>
              <a:ext cx="266700" cy="664540"/>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0" name="Rectangle 189"/>
            <p:cNvSpPr>
              <a:spLocks noChangeArrowheads="1"/>
            </p:cNvSpPr>
            <p:nvPr/>
          </p:nvSpPr>
          <p:spPr bwMode="auto">
            <a:xfrm>
              <a:off x="7751846" y="4672583"/>
              <a:ext cx="266700" cy="664540"/>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301" name="AutoShape 190"/>
            <p:cNvCxnSpPr>
              <a:cxnSpLocks noChangeShapeType="1"/>
              <a:stCxn id="515" idx="2"/>
            </p:cNvCxnSpPr>
            <p:nvPr/>
          </p:nvCxnSpPr>
          <p:spPr bwMode="auto">
            <a:xfrm rot="16200000" flipH="1">
              <a:off x="7720063" y="3221323"/>
              <a:ext cx="346142" cy="6350"/>
            </a:xfrm>
            <a:prstGeom prst="bentConnector3">
              <a:avLst>
                <a:gd name="adj1" fmla="val 47708"/>
              </a:avLst>
            </a:prstGeom>
            <a:noFill/>
            <a:ln w="9525">
              <a:solidFill>
                <a:schemeClr val="tx1"/>
              </a:solidFill>
              <a:miter lim="800000"/>
              <a:headEnd/>
              <a:tailEnd/>
            </a:ln>
          </p:spPr>
        </p:cxnSp>
        <p:grpSp>
          <p:nvGrpSpPr>
            <p:cNvPr id="302" name="Group 80"/>
            <p:cNvGrpSpPr>
              <a:grpSpLocks/>
            </p:cNvGrpSpPr>
            <p:nvPr/>
          </p:nvGrpSpPr>
          <p:grpSpPr bwMode="auto">
            <a:xfrm>
              <a:off x="6119698" y="3232094"/>
              <a:ext cx="77787" cy="533745"/>
              <a:chOff x="405" y="1853"/>
              <a:chExt cx="49" cy="404"/>
            </a:xfrm>
            <a:solidFill>
              <a:schemeClr val="tx1"/>
            </a:solidFill>
          </p:grpSpPr>
          <p:grpSp>
            <p:nvGrpSpPr>
              <p:cNvPr id="502" name="Group 81"/>
              <p:cNvGrpSpPr>
                <a:grpSpLocks/>
              </p:cNvGrpSpPr>
              <p:nvPr/>
            </p:nvGrpSpPr>
            <p:grpSpPr bwMode="auto">
              <a:xfrm>
                <a:off x="405" y="1853"/>
                <a:ext cx="39" cy="404"/>
                <a:chOff x="405" y="1853"/>
                <a:chExt cx="39" cy="404"/>
              </a:xfrm>
              <a:grpFill/>
            </p:grpSpPr>
            <p:sp>
              <p:nvSpPr>
                <p:cNvPr id="504" name="AutoShape 82"/>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5" name="AutoShape 83"/>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6" name="AutoShape 84"/>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7" name="AutoShape 85"/>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8" name="AutoShape 86"/>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03" name="Line 87"/>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3" name="Group 88"/>
            <p:cNvGrpSpPr>
              <a:grpSpLocks/>
            </p:cNvGrpSpPr>
            <p:nvPr/>
          </p:nvGrpSpPr>
          <p:grpSpPr bwMode="auto">
            <a:xfrm>
              <a:off x="6268923" y="3233414"/>
              <a:ext cx="77787" cy="533745"/>
              <a:chOff x="405" y="1853"/>
              <a:chExt cx="49" cy="404"/>
            </a:xfrm>
            <a:noFill/>
          </p:grpSpPr>
          <p:grpSp>
            <p:nvGrpSpPr>
              <p:cNvPr id="495" name="Group 89"/>
              <p:cNvGrpSpPr>
                <a:grpSpLocks/>
              </p:cNvGrpSpPr>
              <p:nvPr/>
            </p:nvGrpSpPr>
            <p:grpSpPr bwMode="auto">
              <a:xfrm>
                <a:off x="405" y="1853"/>
                <a:ext cx="39" cy="404"/>
                <a:chOff x="405" y="1853"/>
                <a:chExt cx="39" cy="404"/>
              </a:xfrm>
              <a:grpFill/>
            </p:grpSpPr>
            <p:sp>
              <p:nvSpPr>
                <p:cNvPr id="497" name="AutoShape 9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8" name="AutoShape 9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9" name="AutoShape 9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0" name="AutoShape 9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1" name="AutoShape 9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96" name="Line 9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4" name="Group 96"/>
            <p:cNvGrpSpPr>
              <a:grpSpLocks/>
            </p:cNvGrpSpPr>
            <p:nvPr/>
          </p:nvGrpSpPr>
          <p:grpSpPr bwMode="auto">
            <a:xfrm>
              <a:off x="6429260" y="3229451"/>
              <a:ext cx="77788" cy="533745"/>
              <a:chOff x="405" y="1853"/>
              <a:chExt cx="49" cy="404"/>
            </a:xfrm>
            <a:solidFill>
              <a:schemeClr val="tx1"/>
            </a:solidFill>
          </p:grpSpPr>
          <p:grpSp>
            <p:nvGrpSpPr>
              <p:cNvPr id="488" name="Group 97"/>
              <p:cNvGrpSpPr>
                <a:grpSpLocks/>
              </p:cNvGrpSpPr>
              <p:nvPr/>
            </p:nvGrpSpPr>
            <p:grpSpPr bwMode="auto">
              <a:xfrm>
                <a:off x="405" y="1853"/>
                <a:ext cx="39" cy="404"/>
                <a:chOff x="405" y="1853"/>
                <a:chExt cx="39" cy="404"/>
              </a:xfrm>
              <a:grpFill/>
            </p:grpSpPr>
            <p:sp>
              <p:nvSpPr>
                <p:cNvPr id="490" name="AutoShape 98"/>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1" name="AutoShape 99"/>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2" name="AutoShape 100"/>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3" name="AutoShape 101"/>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4" name="AutoShape 102"/>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89" name="Line 103"/>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5" name="Group 104"/>
            <p:cNvGrpSpPr>
              <a:grpSpLocks/>
            </p:cNvGrpSpPr>
            <p:nvPr/>
          </p:nvGrpSpPr>
          <p:grpSpPr bwMode="auto">
            <a:xfrm>
              <a:off x="6591185" y="3234736"/>
              <a:ext cx="77788" cy="533745"/>
              <a:chOff x="405" y="1853"/>
              <a:chExt cx="49" cy="404"/>
            </a:xfrm>
            <a:noFill/>
          </p:grpSpPr>
          <p:grpSp>
            <p:nvGrpSpPr>
              <p:cNvPr id="481" name="Group 105"/>
              <p:cNvGrpSpPr>
                <a:grpSpLocks/>
              </p:cNvGrpSpPr>
              <p:nvPr/>
            </p:nvGrpSpPr>
            <p:grpSpPr bwMode="auto">
              <a:xfrm>
                <a:off x="405" y="1853"/>
                <a:ext cx="39" cy="404"/>
                <a:chOff x="405" y="1853"/>
                <a:chExt cx="39" cy="404"/>
              </a:xfrm>
              <a:grpFill/>
            </p:grpSpPr>
            <p:sp>
              <p:nvSpPr>
                <p:cNvPr id="483" name="AutoShape 10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4" name="AutoShape 10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5" name="AutoShape 10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6" name="AutoShape 10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7" name="AutoShape 11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82" name="Line 11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6" name="Group 112"/>
            <p:cNvGrpSpPr>
              <a:grpSpLocks/>
            </p:cNvGrpSpPr>
            <p:nvPr/>
          </p:nvGrpSpPr>
          <p:grpSpPr bwMode="auto">
            <a:xfrm>
              <a:off x="6737235" y="3232094"/>
              <a:ext cx="77788" cy="533745"/>
              <a:chOff x="405" y="1853"/>
              <a:chExt cx="49" cy="404"/>
            </a:xfrm>
          </p:grpSpPr>
          <p:grpSp>
            <p:nvGrpSpPr>
              <p:cNvPr id="474" name="Group 113"/>
              <p:cNvGrpSpPr>
                <a:grpSpLocks/>
              </p:cNvGrpSpPr>
              <p:nvPr/>
            </p:nvGrpSpPr>
            <p:grpSpPr bwMode="auto">
              <a:xfrm>
                <a:off x="405" y="1853"/>
                <a:ext cx="39" cy="404"/>
                <a:chOff x="405" y="1853"/>
                <a:chExt cx="39" cy="404"/>
              </a:xfrm>
            </p:grpSpPr>
            <p:sp>
              <p:nvSpPr>
                <p:cNvPr id="476" name="AutoShape 11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7" name="AutoShape 11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8" name="AutoShape 11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9" name="AutoShape 11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0" name="AutoShape 11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75" name="Line 11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7" name="Group 120"/>
            <p:cNvGrpSpPr>
              <a:grpSpLocks/>
            </p:cNvGrpSpPr>
            <p:nvPr/>
          </p:nvGrpSpPr>
          <p:grpSpPr bwMode="auto">
            <a:xfrm>
              <a:off x="6899160" y="3229451"/>
              <a:ext cx="77788" cy="533745"/>
              <a:chOff x="405" y="1853"/>
              <a:chExt cx="49" cy="404"/>
            </a:xfrm>
          </p:grpSpPr>
          <p:grpSp>
            <p:nvGrpSpPr>
              <p:cNvPr id="467" name="Group 121"/>
              <p:cNvGrpSpPr>
                <a:grpSpLocks/>
              </p:cNvGrpSpPr>
              <p:nvPr/>
            </p:nvGrpSpPr>
            <p:grpSpPr bwMode="auto">
              <a:xfrm>
                <a:off x="405" y="1853"/>
                <a:ext cx="39" cy="404"/>
                <a:chOff x="405" y="1853"/>
                <a:chExt cx="39" cy="404"/>
              </a:xfrm>
            </p:grpSpPr>
            <p:sp>
              <p:nvSpPr>
                <p:cNvPr id="469"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0"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1"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2"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3"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68"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8" name="Group 128"/>
            <p:cNvGrpSpPr>
              <a:grpSpLocks/>
            </p:cNvGrpSpPr>
            <p:nvPr/>
          </p:nvGrpSpPr>
          <p:grpSpPr bwMode="auto">
            <a:xfrm>
              <a:off x="7065848" y="3229451"/>
              <a:ext cx="77787" cy="533745"/>
              <a:chOff x="405" y="1853"/>
              <a:chExt cx="49" cy="404"/>
            </a:xfrm>
            <a:solidFill>
              <a:schemeClr val="tx1"/>
            </a:solidFill>
          </p:grpSpPr>
          <p:grpSp>
            <p:nvGrpSpPr>
              <p:cNvPr id="460" name="Group 129"/>
              <p:cNvGrpSpPr>
                <a:grpSpLocks/>
              </p:cNvGrpSpPr>
              <p:nvPr/>
            </p:nvGrpSpPr>
            <p:grpSpPr bwMode="auto">
              <a:xfrm>
                <a:off x="405" y="1853"/>
                <a:ext cx="39" cy="404"/>
                <a:chOff x="405" y="1853"/>
                <a:chExt cx="39" cy="404"/>
              </a:xfrm>
              <a:grpFill/>
            </p:grpSpPr>
            <p:sp>
              <p:nvSpPr>
                <p:cNvPr id="462" name="AutoShape 13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3" name="AutoShape 13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4" name="AutoShape 13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5" name="AutoShape 13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6" name="AutoShape 13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61" name="Line 13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9" name="Group 136"/>
            <p:cNvGrpSpPr>
              <a:grpSpLocks/>
            </p:cNvGrpSpPr>
            <p:nvPr/>
          </p:nvGrpSpPr>
          <p:grpSpPr bwMode="auto">
            <a:xfrm>
              <a:off x="7227773" y="3230772"/>
              <a:ext cx="77787" cy="533745"/>
              <a:chOff x="405" y="1853"/>
              <a:chExt cx="49" cy="404"/>
            </a:xfrm>
          </p:grpSpPr>
          <p:grpSp>
            <p:nvGrpSpPr>
              <p:cNvPr id="453" name="Group 137"/>
              <p:cNvGrpSpPr>
                <a:grpSpLocks/>
              </p:cNvGrpSpPr>
              <p:nvPr/>
            </p:nvGrpSpPr>
            <p:grpSpPr bwMode="auto">
              <a:xfrm>
                <a:off x="405" y="1853"/>
                <a:ext cx="39" cy="404"/>
                <a:chOff x="405" y="1853"/>
                <a:chExt cx="39" cy="404"/>
              </a:xfrm>
            </p:grpSpPr>
            <p:sp>
              <p:nvSpPr>
                <p:cNvPr id="455"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6"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7"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8"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9"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54"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0" name="Group 144"/>
            <p:cNvGrpSpPr>
              <a:grpSpLocks/>
            </p:cNvGrpSpPr>
            <p:nvPr/>
          </p:nvGrpSpPr>
          <p:grpSpPr bwMode="auto">
            <a:xfrm>
              <a:off x="7546860" y="3229451"/>
              <a:ext cx="77788" cy="533745"/>
              <a:chOff x="405" y="1853"/>
              <a:chExt cx="49" cy="404"/>
            </a:xfrm>
          </p:grpSpPr>
          <p:grpSp>
            <p:nvGrpSpPr>
              <p:cNvPr id="446" name="Group 145"/>
              <p:cNvGrpSpPr>
                <a:grpSpLocks/>
              </p:cNvGrpSpPr>
              <p:nvPr/>
            </p:nvGrpSpPr>
            <p:grpSpPr bwMode="auto">
              <a:xfrm>
                <a:off x="405" y="1853"/>
                <a:ext cx="39" cy="404"/>
                <a:chOff x="405" y="1853"/>
                <a:chExt cx="39" cy="404"/>
              </a:xfrm>
            </p:grpSpPr>
            <p:sp>
              <p:nvSpPr>
                <p:cNvPr id="448" name="AutoShape 14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9" name="AutoShape 14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0" name="AutoShape 14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1" name="AutoShape 14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2" name="AutoShape 15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47" name="Line 15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1" name="Group 152"/>
            <p:cNvGrpSpPr>
              <a:grpSpLocks/>
            </p:cNvGrpSpPr>
            <p:nvPr/>
          </p:nvGrpSpPr>
          <p:grpSpPr bwMode="auto">
            <a:xfrm>
              <a:off x="7697673" y="3234736"/>
              <a:ext cx="77787" cy="533745"/>
              <a:chOff x="405" y="1853"/>
              <a:chExt cx="49" cy="404"/>
            </a:xfrm>
            <a:noFill/>
          </p:grpSpPr>
          <p:grpSp>
            <p:nvGrpSpPr>
              <p:cNvPr id="439" name="Group 153"/>
              <p:cNvGrpSpPr>
                <a:grpSpLocks/>
              </p:cNvGrpSpPr>
              <p:nvPr/>
            </p:nvGrpSpPr>
            <p:grpSpPr bwMode="auto">
              <a:xfrm>
                <a:off x="405" y="1853"/>
                <a:ext cx="39" cy="404"/>
                <a:chOff x="405" y="1853"/>
                <a:chExt cx="39" cy="404"/>
              </a:xfrm>
              <a:grpFill/>
            </p:grpSpPr>
            <p:sp>
              <p:nvSpPr>
                <p:cNvPr id="441" name="AutoShape 154"/>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2" name="AutoShape 155"/>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3" name="AutoShape 156"/>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4" name="AutoShape 157"/>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5" name="AutoShape 158"/>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40" name="Line 159"/>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2" name="Group 160"/>
            <p:cNvGrpSpPr>
              <a:grpSpLocks/>
            </p:cNvGrpSpPr>
            <p:nvPr/>
          </p:nvGrpSpPr>
          <p:grpSpPr bwMode="auto">
            <a:xfrm>
              <a:off x="7383348" y="3229451"/>
              <a:ext cx="77787" cy="533745"/>
              <a:chOff x="405" y="1853"/>
              <a:chExt cx="49" cy="404"/>
            </a:xfrm>
          </p:grpSpPr>
          <p:grpSp>
            <p:nvGrpSpPr>
              <p:cNvPr id="432" name="Group 161"/>
              <p:cNvGrpSpPr>
                <a:grpSpLocks/>
              </p:cNvGrpSpPr>
              <p:nvPr/>
            </p:nvGrpSpPr>
            <p:grpSpPr bwMode="auto">
              <a:xfrm>
                <a:off x="405" y="1853"/>
                <a:ext cx="39" cy="404"/>
                <a:chOff x="405" y="1853"/>
                <a:chExt cx="39" cy="404"/>
              </a:xfrm>
            </p:grpSpPr>
            <p:sp>
              <p:nvSpPr>
                <p:cNvPr id="434"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5"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6"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7"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8"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33"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3" name="Group 168"/>
            <p:cNvGrpSpPr>
              <a:grpSpLocks/>
            </p:cNvGrpSpPr>
            <p:nvPr/>
          </p:nvGrpSpPr>
          <p:grpSpPr bwMode="auto">
            <a:xfrm>
              <a:off x="7859598" y="3230772"/>
              <a:ext cx="77787" cy="533745"/>
              <a:chOff x="405" y="1853"/>
              <a:chExt cx="49" cy="404"/>
            </a:xfrm>
            <a:noFill/>
          </p:grpSpPr>
          <p:grpSp>
            <p:nvGrpSpPr>
              <p:cNvPr id="425" name="Group 169"/>
              <p:cNvGrpSpPr>
                <a:grpSpLocks/>
              </p:cNvGrpSpPr>
              <p:nvPr/>
            </p:nvGrpSpPr>
            <p:grpSpPr bwMode="auto">
              <a:xfrm>
                <a:off x="405" y="1853"/>
                <a:ext cx="39" cy="404"/>
                <a:chOff x="405" y="1853"/>
                <a:chExt cx="39" cy="404"/>
              </a:xfrm>
              <a:grpFill/>
            </p:grpSpPr>
            <p:sp>
              <p:nvSpPr>
                <p:cNvPr id="427" name="AutoShape 17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8" name="AutoShape 17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9" name="AutoShape 17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0" name="AutoShape 17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1" name="AutoShape 17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26" name="Line 17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314" name="AutoShape 190"/>
            <p:cNvCxnSpPr>
              <a:cxnSpLocks noChangeShapeType="1"/>
              <a:stCxn id="431" idx="2"/>
            </p:cNvCxnSpPr>
            <p:nvPr/>
          </p:nvCxnSpPr>
          <p:spPr bwMode="auto">
            <a:xfrm rot="16200000" flipH="1">
              <a:off x="7721452" y="3950267"/>
              <a:ext cx="346142" cy="6350"/>
            </a:xfrm>
            <a:prstGeom prst="bentConnector3">
              <a:avLst>
                <a:gd name="adj1" fmla="val 47708"/>
              </a:avLst>
            </a:prstGeom>
            <a:noFill/>
            <a:ln w="9525">
              <a:solidFill>
                <a:schemeClr val="tx1"/>
              </a:solidFill>
              <a:miter lim="800000"/>
              <a:headEnd/>
              <a:tailEnd/>
            </a:ln>
          </p:spPr>
        </p:cxnSp>
        <p:cxnSp>
          <p:nvCxnSpPr>
            <p:cNvPr id="315" name="AutoShape 51"/>
            <p:cNvCxnSpPr>
              <a:cxnSpLocks noChangeShapeType="1"/>
            </p:cNvCxnSpPr>
            <p:nvPr/>
          </p:nvCxnSpPr>
          <p:spPr bwMode="auto">
            <a:xfrm rot="16200000" flipH="1">
              <a:off x="5768960" y="4539354"/>
              <a:ext cx="544315" cy="52387"/>
            </a:xfrm>
            <a:prstGeom prst="bentConnector3">
              <a:avLst>
                <a:gd name="adj1" fmla="val 50000"/>
              </a:avLst>
            </a:prstGeom>
            <a:noFill/>
            <a:ln w="9525">
              <a:solidFill>
                <a:schemeClr val="tx1"/>
              </a:solidFill>
              <a:miter lim="800000"/>
              <a:headEnd/>
              <a:tailEnd/>
            </a:ln>
          </p:spPr>
        </p:cxnSp>
        <p:grpSp>
          <p:nvGrpSpPr>
            <p:cNvPr id="316" name="Group 80"/>
            <p:cNvGrpSpPr>
              <a:grpSpLocks/>
            </p:cNvGrpSpPr>
            <p:nvPr/>
          </p:nvGrpSpPr>
          <p:grpSpPr bwMode="auto">
            <a:xfrm>
              <a:off x="6119698" y="3951213"/>
              <a:ext cx="77787" cy="533745"/>
              <a:chOff x="405" y="1853"/>
              <a:chExt cx="49" cy="404"/>
            </a:xfrm>
            <a:solidFill>
              <a:schemeClr val="tx1"/>
            </a:solidFill>
          </p:grpSpPr>
          <p:grpSp>
            <p:nvGrpSpPr>
              <p:cNvPr id="418" name="Group 81"/>
              <p:cNvGrpSpPr>
                <a:grpSpLocks/>
              </p:cNvGrpSpPr>
              <p:nvPr/>
            </p:nvGrpSpPr>
            <p:grpSpPr bwMode="auto">
              <a:xfrm>
                <a:off x="405" y="1853"/>
                <a:ext cx="39" cy="404"/>
                <a:chOff x="405" y="1853"/>
                <a:chExt cx="39" cy="404"/>
              </a:xfrm>
              <a:grpFill/>
            </p:grpSpPr>
            <p:sp>
              <p:nvSpPr>
                <p:cNvPr id="420" name="AutoShape 82"/>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1" name="AutoShape 83"/>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2" name="AutoShape 84"/>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3" name="AutoShape 85"/>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4" name="AutoShape 86"/>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19" name="Line 87"/>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7" name="Group 88"/>
            <p:cNvGrpSpPr>
              <a:grpSpLocks/>
            </p:cNvGrpSpPr>
            <p:nvPr/>
          </p:nvGrpSpPr>
          <p:grpSpPr bwMode="auto">
            <a:xfrm>
              <a:off x="6268923" y="3952534"/>
              <a:ext cx="77787" cy="533745"/>
              <a:chOff x="405" y="1853"/>
              <a:chExt cx="49" cy="404"/>
            </a:xfrm>
            <a:solidFill>
              <a:schemeClr val="bg1"/>
            </a:solidFill>
          </p:grpSpPr>
          <p:grpSp>
            <p:nvGrpSpPr>
              <p:cNvPr id="411" name="Group 89"/>
              <p:cNvGrpSpPr>
                <a:grpSpLocks/>
              </p:cNvGrpSpPr>
              <p:nvPr/>
            </p:nvGrpSpPr>
            <p:grpSpPr bwMode="auto">
              <a:xfrm>
                <a:off x="405" y="1853"/>
                <a:ext cx="39" cy="404"/>
                <a:chOff x="405" y="1853"/>
                <a:chExt cx="39" cy="404"/>
              </a:xfrm>
              <a:grpFill/>
            </p:grpSpPr>
            <p:sp>
              <p:nvSpPr>
                <p:cNvPr id="413" name="AutoShape 9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4" name="AutoShape 9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5" name="AutoShape 9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6" name="AutoShape 9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7" name="AutoShape 9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12" name="Line 9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8" name="Group 96"/>
            <p:cNvGrpSpPr>
              <a:grpSpLocks/>
            </p:cNvGrpSpPr>
            <p:nvPr/>
          </p:nvGrpSpPr>
          <p:grpSpPr bwMode="auto">
            <a:xfrm>
              <a:off x="6429260" y="3948571"/>
              <a:ext cx="77788" cy="533745"/>
              <a:chOff x="405" y="1853"/>
              <a:chExt cx="49" cy="404"/>
            </a:xfrm>
            <a:solidFill>
              <a:schemeClr val="bg1"/>
            </a:solidFill>
          </p:grpSpPr>
          <p:grpSp>
            <p:nvGrpSpPr>
              <p:cNvPr id="404" name="Group 97"/>
              <p:cNvGrpSpPr>
                <a:grpSpLocks/>
              </p:cNvGrpSpPr>
              <p:nvPr/>
            </p:nvGrpSpPr>
            <p:grpSpPr bwMode="auto">
              <a:xfrm>
                <a:off x="405" y="1853"/>
                <a:ext cx="39" cy="404"/>
                <a:chOff x="405" y="1853"/>
                <a:chExt cx="39" cy="404"/>
              </a:xfrm>
              <a:grpFill/>
            </p:grpSpPr>
            <p:sp>
              <p:nvSpPr>
                <p:cNvPr id="406" name="AutoShape 98"/>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7" name="AutoShape 99"/>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8" name="AutoShape 100"/>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9" name="AutoShape 101"/>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0" name="AutoShape 102"/>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05" name="Line 103"/>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9" name="Group 104"/>
            <p:cNvGrpSpPr>
              <a:grpSpLocks/>
            </p:cNvGrpSpPr>
            <p:nvPr/>
          </p:nvGrpSpPr>
          <p:grpSpPr bwMode="auto">
            <a:xfrm>
              <a:off x="6591185" y="3953855"/>
              <a:ext cx="77788" cy="533745"/>
              <a:chOff x="405" y="1853"/>
              <a:chExt cx="49" cy="404"/>
            </a:xfrm>
            <a:solidFill>
              <a:schemeClr val="bg1"/>
            </a:solidFill>
          </p:grpSpPr>
          <p:grpSp>
            <p:nvGrpSpPr>
              <p:cNvPr id="397" name="Group 105"/>
              <p:cNvGrpSpPr>
                <a:grpSpLocks/>
              </p:cNvGrpSpPr>
              <p:nvPr/>
            </p:nvGrpSpPr>
            <p:grpSpPr bwMode="auto">
              <a:xfrm>
                <a:off x="405" y="1853"/>
                <a:ext cx="39" cy="404"/>
                <a:chOff x="405" y="1853"/>
                <a:chExt cx="39" cy="404"/>
              </a:xfrm>
              <a:grpFill/>
            </p:grpSpPr>
            <p:sp>
              <p:nvSpPr>
                <p:cNvPr id="399" name="AutoShape 10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0" name="AutoShape 10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1" name="AutoShape 10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2" name="AutoShape 10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3" name="AutoShape 11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98" name="Line 11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0" name="Group 112"/>
            <p:cNvGrpSpPr>
              <a:grpSpLocks/>
            </p:cNvGrpSpPr>
            <p:nvPr/>
          </p:nvGrpSpPr>
          <p:grpSpPr bwMode="auto">
            <a:xfrm>
              <a:off x="6737235" y="3951213"/>
              <a:ext cx="77788" cy="533745"/>
              <a:chOff x="405" y="1853"/>
              <a:chExt cx="49" cy="404"/>
            </a:xfrm>
            <a:solidFill>
              <a:schemeClr val="bg1"/>
            </a:solidFill>
          </p:grpSpPr>
          <p:grpSp>
            <p:nvGrpSpPr>
              <p:cNvPr id="390" name="Group 113"/>
              <p:cNvGrpSpPr>
                <a:grpSpLocks/>
              </p:cNvGrpSpPr>
              <p:nvPr/>
            </p:nvGrpSpPr>
            <p:grpSpPr bwMode="auto">
              <a:xfrm>
                <a:off x="405" y="1853"/>
                <a:ext cx="39" cy="404"/>
                <a:chOff x="405" y="1853"/>
                <a:chExt cx="39" cy="404"/>
              </a:xfrm>
              <a:grpFill/>
            </p:grpSpPr>
            <p:sp>
              <p:nvSpPr>
                <p:cNvPr id="392" name="AutoShape 114"/>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3" name="AutoShape 115"/>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4" name="AutoShape 116"/>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5" name="AutoShape 117"/>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6" name="AutoShape 118"/>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91" name="Line 119"/>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1" name="Group 120"/>
            <p:cNvGrpSpPr>
              <a:grpSpLocks/>
            </p:cNvGrpSpPr>
            <p:nvPr/>
          </p:nvGrpSpPr>
          <p:grpSpPr bwMode="auto">
            <a:xfrm>
              <a:off x="6899160" y="3948571"/>
              <a:ext cx="77788" cy="533745"/>
              <a:chOff x="405" y="1853"/>
              <a:chExt cx="49" cy="404"/>
            </a:xfrm>
          </p:grpSpPr>
          <p:grpSp>
            <p:nvGrpSpPr>
              <p:cNvPr id="383" name="Group 121"/>
              <p:cNvGrpSpPr>
                <a:grpSpLocks/>
              </p:cNvGrpSpPr>
              <p:nvPr/>
            </p:nvGrpSpPr>
            <p:grpSpPr bwMode="auto">
              <a:xfrm>
                <a:off x="405" y="1853"/>
                <a:ext cx="39" cy="404"/>
                <a:chOff x="405" y="1853"/>
                <a:chExt cx="39" cy="404"/>
              </a:xfrm>
            </p:grpSpPr>
            <p:sp>
              <p:nvSpPr>
                <p:cNvPr id="385"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6"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7"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8"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9"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84"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2" name="Group 128"/>
            <p:cNvGrpSpPr>
              <a:grpSpLocks/>
            </p:cNvGrpSpPr>
            <p:nvPr/>
          </p:nvGrpSpPr>
          <p:grpSpPr bwMode="auto">
            <a:xfrm>
              <a:off x="7065848" y="3948571"/>
              <a:ext cx="77787" cy="533745"/>
              <a:chOff x="405" y="1853"/>
              <a:chExt cx="49" cy="404"/>
            </a:xfrm>
          </p:grpSpPr>
          <p:grpSp>
            <p:nvGrpSpPr>
              <p:cNvPr id="376" name="Group 129"/>
              <p:cNvGrpSpPr>
                <a:grpSpLocks/>
              </p:cNvGrpSpPr>
              <p:nvPr/>
            </p:nvGrpSpPr>
            <p:grpSpPr bwMode="auto">
              <a:xfrm>
                <a:off x="405" y="1853"/>
                <a:ext cx="39" cy="404"/>
                <a:chOff x="405" y="1853"/>
                <a:chExt cx="39" cy="404"/>
              </a:xfrm>
            </p:grpSpPr>
            <p:sp>
              <p:nvSpPr>
                <p:cNvPr id="378" name="AutoShape 13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9" name="AutoShape 13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0" name="AutoShape 13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1" name="AutoShape 13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2" name="AutoShape 13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77" name="Line 13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3" name="Group 136"/>
            <p:cNvGrpSpPr>
              <a:grpSpLocks/>
            </p:cNvGrpSpPr>
            <p:nvPr/>
          </p:nvGrpSpPr>
          <p:grpSpPr bwMode="auto">
            <a:xfrm>
              <a:off x="7227773" y="3949891"/>
              <a:ext cx="77787" cy="533745"/>
              <a:chOff x="405" y="1853"/>
              <a:chExt cx="49" cy="404"/>
            </a:xfrm>
          </p:grpSpPr>
          <p:grpSp>
            <p:nvGrpSpPr>
              <p:cNvPr id="369" name="Group 137"/>
              <p:cNvGrpSpPr>
                <a:grpSpLocks/>
              </p:cNvGrpSpPr>
              <p:nvPr/>
            </p:nvGrpSpPr>
            <p:grpSpPr bwMode="auto">
              <a:xfrm>
                <a:off x="405" y="1853"/>
                <a:ext cx="39" cy="404"/>
                <a:chOff x="405" y="1853"/>
                <a:chExt cx="39" cy="404"/>
              </a:xfrm>
            </p:grpSpPr>
            <p:sp>
              <p:nvSpPr>
                <p:cNvPr id="371"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2"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3"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4"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5"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70"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4" name="Group 144"/>
            <p:cNvGrpSpPr>
              <a:grpSpLocks/>
            </p:cNvGrpSpPr>
            <p:nvPr/>
          </p:nvGrpSpPr>
          <p:grpSpPr bwMode="auto">
            <a:xfrm>
              <a:off x="7546860" y="3948571"/>
              <a:ext cx="77788" cy="533745"/>
              <a:chOff x="405" y="1853"/>
              <a:chExt cx="49" cy="404"/>
            </a:xfrm>
            <a:solidFill>
              <a:schemeClr val="tx1"/>
            </a:solidFill>
          </p:grpSpPr>
          <p:grpSp>
            <p:nvGrpSpPr>
              <p:cNvPr id="362" name="Group 145"/>
              <p:cNvGrpSpPr>
                <a:grpSpLocks/>
              </p:cNvGrpSpPr>
              <p:nvPr/>
            </p:nvGrpSpPr>
            <p:grpSpPr bwMode="auto">
              <a:xfrm>
                <a:off x="405" y="1853"/>
                <a:ext cx="39" cy="404"/>
                <a:chOff x="405" y="1853"/>
                <a:chExt cx="39" cy="404"/>
              </a:xfrm>
              <a:grpFill/>
            </p:grpSpPr>
            <p:sp>
              <p:nvSpPr>
                <p:cNvPr id="364" name="AutoShape 14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5" name="AutoShape 14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6" name="AutoShape 14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7" name="AutoShape 14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8" name="AutoShape 15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63" name="Line 15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5" name="Group 152"/>
            <p:cNvGrpSpPr>
              <a:grpSpLocks/>
            </p:cNvGrpSpPr>
            <p:nvPr/>
          </p:nvGrpSpPr>
          <p:grpSpPr bwMode="auto">
            <a:xfrm>
              <a:off x="7697673" y="3953855"/>
              <a:ext cx="77787" cy="533745"/>
              <a:chOff x="405" y="1853"/>
              <a:chExt cx="49" cy="404"/>
            </a:xfrm>
            <a:noFill/>
          </p:grpSpPr>
          <p:grpSp>
            <p:nvGrpSpPr>
              <p:cNvPr id="355" name="Group 153"/>
              <p:cNvGrpSpPr>
                <a:grpSpLocks/>
              </p:cNvGrpSpPr>
              <p:nvPr/>
            </p:nvGrpSpPr>
            <p:grpSpPr bwMode="auto">
              <a:xfrm>
                <a:off x="405" y="1853"/>
                <a:ext cx="39" cy="404"/>
                <a:chOff x="405" y="1853"/>
                <a:chExt cx="39" cy="404"/>
              </a:xfrm>
              <a:grpFill/>
            </p:grpSpPr>
            <p:sp>
              <p:nvSpPr>
                <p:cNvPr id="357" name="AutoShape 154"/>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8" name="AutoShape 155"/>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9" name="AutoShape 156"/>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0" name="AutoShape 157"/>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1" name="AutoShape 158"/>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56" name="Line 159"/>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6" name="Group 160"/>
            <p:cNvGrpSpPr>
              <a:grpSpLocks/>
            </p:cNvGrpSpPr>
            <p:nvPr/>
          </p:nvGrpSpPr>
          <p:grpSpPr bwMode="auto">
            <a:xfrm>
              <a:off x="7383348" y="3948571"/>
              <a:ext cx="77787" cy="533745"/>
              <a:chOff x="405" y="1853"/>
              <a:chExt cx="49" cy="404"/>
            </a:xfrm>
          </p:grpSpPr>
          <p:grpSp>
            <p:nvGrpSpPr>
              <p:cNvPr id="348" name="Group 161"/>
              <p:cNvGrpSpPr>
                <a:grpSpLocks/>
              </p:cNvGrpSpPr>
              <p:nvPr/>
            </p:nvGrpSpPr>
            <p:grpSpPr bwMode="auto">
              <a:xfrm>
                <a:off x="405" y="1853"/>
                <a:ext cx="39" cy="404"/>
                <a:chOff x="405" y="1853"/>
                <a:chExt cx="39" cy="404"/>
              </a:xfrm>
            </p:grpSpPr>
            <p:sp>
              <p:nvSpPr>
                <p:cNvPr id="350"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1"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2"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3"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4"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49"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7" name="Group 168"/>
            <p:cNvGrpSpPr>
              <a:grpSpLocks/>
            </p:cNvGrpSpPr>
            <p:nvPr/>
          </p:nvGrpSpPr>
          <p:grpSpPr bwMode="auto">
            <a:xfrm>
              <a:off x="7859598" y="3949891"/>
              <a:ext cx="77787" cy="533745"/>
              <a:chOff x="405" y="1853"/>
              <a:chExt cx="49" cy="404"/>
            </a:xfrm>
            <a:solidFill>
              <a:schemeClr val="tx1"/>
            </a:solidFill>
          </p:grpSpPr>
          <p:grpSp>
            <p:nvGrpSpPr>
              <p:cNvPr id="341" name="Group 169"/>
              <p:cNvGrpSpPr>
                <a:grpSpLocks/>
              </p:cNvGrpSpPr>
              <p:nvPr/>
            </p:nvGrpSpPr>
            <p:grpSpPr bwMode="auto">
              <a:xfrm>
                <a:off x="405" y="1853"/>
                <a:ext cx="39" cy="404"/>
                <a:chOff x="405" y="1853"/>
                <a:chExt cx="39" cy="404"/>
              </a:xfrm>
              <a:grpFill/>
            </p:grpSpPr>
            <p:sp>
              <p:nvSpPr>
                <p:cNvPr id="343" name="AutoShape 17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4" name="AutoShape 17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5" name="AutoShape 17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6" name="AutoShape 17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7" name="AutoShape 17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42" name="Line 17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328" name="AutoShape 186"/>
            <p:cNvCxnSpPr>
              <a:cxnSpLocks noChangeShapeType="1"/>
              <a:endCxn id="421" idx="2"/>
            </p:cNvCxnSpPr>
            <p:nvPr/>
          </p:nvCxnSpPr>
          <p:spPr bwMode="auto">
            <a:xfrm rot="16200000">
              <a:off x="5958038" y="4154745"/>
              <a:ext cx="199494" cy="85725"/>
            </a:xfrm>
            <a:prstGeom prst="bentConnector2">
              <a:avLst/>
            </a:prstGeom>
            <a:noFill/>
            <a:ln w="9525">
              <a:solidFill>
                <a:schemeClr val="tx1"/>
              </a:solidFill>
              <a:miter lim="800000"/>
              <a:headEnd/>
              <a:tailEnd/>
            </a:ln>
          </p:spPr>
        </p:cxnSp>
        <p:cxnSp>
          <p:nvCxnSpPr>
            <p:cNvPr id="329" name="AutoShape 190"/>
            <p:cNvCxnSpPr>
              <a:cxnSpLocks noChangeShapeType="1"/>
              <a:stCxn id="347" idx="2"/>
              <a:endCxn id="300" idx="0"/>
            </p:cNvCxnSpPr>
            <p:nvPr/>
          </p:nvCxnSpPr>
          <p:spPr bwMode="auto">
            <a:xfrm rot="5400000">
              <a:off x="7800280" y="4568555"/>
              <a:ext cx="188945" cy="19111"/>
            </a:xfrm>
            <a:prstGeom prst="bentConnector3">
              <a:avLst>
                <a:gd name="adj1" fmla="val 50000"/>
              </a:avLst>
            </a:prstGeom>
            <a:noFill/>
            <a:ln w="9525">
              <a:solidFill>
                <a:schemeClr val="tx1"/>
              </a:solidFill>
              <a:miter lim="800000"/>
              <a:headEnd/>
              <a:tailEnd/>
            </a:ln>
          </p:spPr>
        </p:cxnSp>
        <p:cxnSp>
          <p:nvCxnSpPr>
            <p:cNvPr id="330" name="AutoShape 51"/>
            <p:cNvCxnSpPr>
              <a:cxnSpLocks noChangeShapeType="1"/>
              <a:stCxn id="591" idx="5"/>
              <a:endCxn id="497" idx="7"/>
            </p:cNvCxnSpPr>
            <p:nvPr/>
          </p:nvCxnSpPr>
          <p:spPr bwMode="auto">
            <a:xfrm rot="10800000" flipH="1" flipV="1">
              <a:off x="6118308" y="2880782"/>
              <a:ext cx="195323" cy="352631"/>
            </a:xfrm>
            <a:prstGeom prst="bentConnector4">
              <a:avLst>
                <a:gd name="adj1" fmla="val -117037"/>
                <a:gd name="adj2" fmla="val 54901"/>
              </a:avLst>
            </a:prstGeom>
            <a:noFill/>
            <a:ln w="9525">
              <a:solidFill>
                <a:schemeClr val="tx1"/>
              </a:solidFill>
              <a:miter lim="800000"/>
              <a:headEnd/>
              <a:tailEnd/>
            </a:ln>
          </p:spPr>
        </p:cxnSp>
        <p:cxnSp>
          <p:nvCxnSpPr>
            <p:cNvPr id="331" name="AutoShape 51"/>
            <p:cNvCxnSpPr>
              <a:cxnSpLocks noChangeShapeType="1"/>
              <a:stCxn id="577" idx="5"/>
              <a:endCxn id="490" idx="7"/>
            </p:cNvCxnSpPr>
            <p:nvPr/>
          </p:nvCxnSpPr>
          <p:spPr bwMode="auto">
            <a:xfrm rot="10800000" flipH="1" flipV="1">
              <a:off x="6427870" y="2878141"/>
              <a:ext cx="46099" cy="351311"/>
            </a:xfrm>
            <a:prstGeom prst="bentConnector4">
              <a:avLst>
                <a:gd name="adj1" fmla="val -62396"/>
                <a:gd name="adj2" fmla="val 67831"/>
              </a:avLst>
            </a:prstGeom>
            <a:noFill/>
            <a:ln w="9525">
              <a:solidFill>
                <a:schemeClr val="tx1"/>
              </a:solidFill>
              <a:miter lim="800000"/>
              <a:headEnd/>
              <a:tailEnd/>
            </a:ln>
          </p:spPr>
        </p:cxnSp>
        <p:cxnSp>
          <p:nvCxnSpPr>
            <p:cNvPr id="332" name="AutoShape 51"/>
            <p:cNvCxnSpPr>
              <a:cxnSpLocks noChangeShapeType="1"/>
              <a:stCxn id="571" idx="2"/>
              <a:endCxn id="483" idx="6"/>
            </p:cNvCxnSpPr>
            <p:nvPr/>
          </p:nvCxnSpPr>
          <p:spPr bwMode="auto">
            <a:xfrm rot="5400000">
              <a:off x="6523848" y="3124077"/>
              <a:ext cx="195198" cy="26118"/>
            </a:xfrm>
            <a:prstGeom prst="bentConnector3">
              <a:avLst>
                <a:gd name="adj1" fmla="val 50000"/>
              </a:avLst>
            </a:prstGeom>
            <a:noFill/>
            <a:ln w="9525">
              <a:solidFill>
                <a:schemeClr val="tx1"/>
              </a:solidFill>
              <a:miter lim="800000"/>
              <a:headEnd/>
              <a:tailEnd/>
            </a:ln>
          </p:spPr>
        </p:cxnSp>
        <p:cxnSp>
          <p:nvCxnSpPr>
            <p:cNvPr id="333" name="AutoShape 51"/>
            <p:cNvCxnSpPr>
              <a:cxnSpLocks noChangeShapeType="1"/>
              <a:stCxn id="546" idx="6"/>
              <a:endCxn id="462" idx="7"/>
            </p:cNvCxnSpPr>
            <p:nvPr/>
          </p:nvCxnSpPr>
          <p:spPr bwMode="auto">
            <a:xfrm rot="16200000" flipH="1">
              <a:off x="6731637" y="2850532"/>
              <a:ext cx="728945" cy="28895"/>
            </a:xfrm>
            <a:prstGeom prst="bentConnector5">
              <a:avLst>
                <a:gd name="adj1" fmla="val -6741"/>
                <a:gd name="adj2" fmla="val -206790"/>
                <a:gd name="adj3" fmla="val 85847"/>
              </a:avLst>
            </a:prstGeom>
            <a:noFill/>
            <a:ln w="9525">
              <a:solidFill>
                <a:schemeClr val="tx1"/>
              </a:solidFill>
              <a:miter lim="800000"/>
              <a:headEnd/>
              <a:tailEnd/>
            </a:ln>
          </p:spPr>
        </p:cxnSp>
        <p:cxnSp>
          <p:nvCxnSpPr>
            <p:cNvPr id="334" name="AutoShape 51"/>
            <p:cNvCxnSpPr>
              <a:cxnSpLocks noChangeShapeType="1"/>
              <a:stCxn id="508" idx="3"/>
              <a:endCxn id="378" idx="7"/>
            </p:cNvCxnSpPr>
            <p:nvPr/>
          </p:nvCxnSpPr>
          <p:spPr bwMode="auto">
            <a:xfrm rot="16200000" flipH="1">
              <a:off x="6532364" y="3370377"/>
              <a:ext cx="182731" cy="973656"/>
            </a:xfrm>
            <a:prstGeom prst="bentConnector3">
              <a:avLst>
                <a:gd name="adj1" fmla="val 50000"/>
              </a:avLst>
            </a:prstGeom>
            <a:noFill/>
            <a:ln w="9525">
              <a:solidFill>
                <a:schemeClr val="tx1"/>
              </a:solidFill>
              <a:miter lim="800000"/>
              <a:headEnd/>
              <a:tailEnd/>
            </a:ln>
          </p:spPr>
        </p:cxnSp>
        <p:cxnSp>
          <p:nvCxnSpPr>
            <p:cNvPr id="335" name="AutoShape 51"/>
            <p:cNvCxnSpPr>
              <a:cxnSpLocks noChangeShapeType="1"/>
              <a:stCxn id="493" idx="4"/>
              <a:endCxn id="364" idx="6"/>
            </p:cNvCxnSpPr>
            <p:nvPr/>
          </p:nvCxnSpPr>
          <p:spPr bwMode="auto">
            <a:xfrm rot="10800000" flipH="1" flipV="1">
              <a:off x="6429259" y="3627335"/>
              <a:ext cx="1134803" cy="321236"/>
            </a:xfrm>
            <a:prstGeom prst="bentConnector4">
              <a:avLst>
                <a:gd name="adj1" fmla="val -3602"/>
                <a:gd name="adj2" fmla="val 60072"/>
              </a:avLst>
            </a:prstGeom>
            <a:noFill/>
            <a:ln w="9525">
              <a:solidFill>
                <a:schemeClr val="tx1"/>
              </a:solidFill>
              <a:miter lim="800000"/>
              <a:headEnd/>
              <a:tailEnd/>
            </a:ln>
          </p:spPr>
        </p:cxnSp>
        <p:cxnSp>
          <p:nvCxnSpPr>
            <p:cNvPr id="336" name="AutoShape 51"/>
            <p:cNvCxnSpPr>
              <a:cxnSpLocks noChangeShapeType="1"/>
              <a:stCxn id="465" idx="5"/>
              <a:endCxn id="357" idx="6"/>
            </p:cNvCxnSpPr>
            <p:nvPr/>
          </p:nvCxnSpPr>
          <p:spPr bwMode="auto">
            <a:xfrm rot="10800000" flipH="1" flipV="1">
              <a:off x="7065848" y="3607085"/>
              <a:ext cx="649028" cy="346770"/>
            </a:xfrm>
            <a:prstGeom prst="bentConnector4">
              <a:avLst>
                <a:gd name="adj1" fmla="val -6298"/>
                <a:gd name="adj2" fmla="val 54984"/>
              </a:avLst>
            </a:prstGeom>
            <a:noFill/>
            <a:ln w="9525">
              <a:solidFill>
                <a:schemeClr val="tx1"/>
              </a:solidFill>
              <a:miter lim="800000"/>
              <a:headEnd/>
              <a:tailEnd/>
            </a:ln>
          </p:spPr>
        </p:cxnSp>
        <p:cxnSp>
          <p:nvCxnSpPr>
            <p:cNvPr id="337" name="AutoShape 51"/>
            <p:cNvCxnSpPr>
              <a:cxnSpLocks noChangeShapeType="1"/>
              <a:stCxn id="463" idx="7"/>
              <a:endCxn id="343" idx="0"/>
            </p:cNvCxnSpPr>
            <p:nvPr/>
          </p:nvCxnSpPr>
          <p:spPr bwMode="auto">
            <a:xfrm rot="16200000" flipH="1">
              <a:off x="7209428" y="3252127"/>
              <a:ext cx="613211" cy="810953"/>
            </a:xfrm>
            <a:prstGeom prst="bentConnector4">
              <a:avLst>
                <a:gd name="adj1" fmla="val -7192"/>
                <a:gd name="adj2" fmla="val 114001"/>
              </a:avLst>
            </a:prstGeom>
            <a:noFill/>
            <a:ln w="9525">
              <a:solidFill>
                <a:schemeClr val="tx1"/>
              </a:solidFill>
              <a:miter lim="800000"/>
              <a:headEnd/>
              <a:tailEnd/>
            </a:ln>
          </p:spPr>
        </p:cxnSp>
        <p:cxnSp>
          <p:nvCxnSpPr>
            <p:cNvPr id="338" name="AutoShape 190"/>
            <p:cNvCxnSpPr>
              <a:cxnSpLocks noChangeShapeType="1"/>
              <a:stCxn id="368" idx="2"/>
              <a:endCxn id="299" idx="0"/>
            </p:cNvCxnSpPr>
            <p:nvPr/>
          </p:nvCxnSpPr>
          <p:spPr bwMode="auto">
            <a:xfrm rot="5400000">
              <a:off x="6995550" y="4076563"/>
              <a:ext cx="190266" cy="1001774"/>
            </a:xfrm>
            <a:prstGeom prst="bentConnector3">
              <a:avLst>
                <a:gd name="adj1" fmla="val 36756"/>
              </a:avLst>
            </a:prstGeom>
            <a:noFill/>
            <a:ln w="9525">
              <a:solidFill>
                <a:schemeClr val="tx1"/>
              </a:solidFill>
              <a:miter lim="800000"/>
              <a:headEnd/>
              <a:tailEnd/>
            </a:ln>
          </p:spPr>
        </p:cxnSp>
        <p:sp>
          <p:nvSpPr>
            <p:cNvPr id="595" name="AutoShape 182"/>
            <p:cNvSpPr>
              <a:spLocks noChangeArrowheads="1"/>
            </p:cNvSpPr>
            <p:nvPr/>
          </p:nvSpPr>
          <p:spPr bwMode="auto">
            <a:xfrm rot="2714443">
              <a:off x="6989300" y="676180"/>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94" name="Rectangle 593">
            <a:extLst>
              <a:ext uri="{FF2B5EF4-FFF2-40B4-BE49-F238E27FC236}">
                <a16:creationId xmlns:a16="http://schemas.microsoft.com/office/drawing/2014/main" id="{315D78F9-89FF-409E-8151-6D4CE7B7FE0D}"/>
              </a:ext>
            </a:extLst>
          </p:cNvPr>
          <p:cNvSpPr/>
          <p:nvPr/>
        </p:nvSpPr>
        <p:spPr>
          <a:xfrm>
            <a:off x="3897297" y="2437300"/>
            <a:ext cx="1199182" cy="1149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6" name="Right Triangle 4">
            <a:extLst>
              <a:ext uri="{FF2B5EF4-FFF2-40B4-BE49-F238E27FC236}">
                <a16:creationId xmlns:a16="http://schemas.microsoft.com/office/drawing/2014/main" id="{0E5D0792-A5D4-4472-A8A1-6C4E9A35F08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7497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ext Box 191"/>
          <p:cNvSpPr txBox="1">
            <a:spLocks noChangeArrowheads="1"/>
          </p:cNvSpPr>
          <p:nvPr/>
        </p:nvSpPr>
        <p:spPr bwMode="auto">
          <a:xfrm>
            <a:off x="6570567" y="1041049"/>
            <a:ext cx="5453322" cy="563231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A bit contrary to what I said at page 18, here </a:t>
            </a:r>
            <a:r>
              <a:rPr lang="en-GB" altLang="de-DE" dirty="0" err="1">
                <a:latin typeface="Arial" panose="020B0604020202020204" pitchFamily="34" charset="0"/>
                <a:cs typeface="Arial" panose="020B0604020202020204" pitchFamily="34" charset="0"/>
              </a:rPr>
              <a:t>selec-tion</a:t>
            </a:r>
            <a:r>
              <a:rPr lang="en-GB" altLang="de-DE" dirty="0">
                <a:latin typeface="Arial" panose="020B0604020202020204" pitchFamily="34" charset="0"/>
                <a:cs typeface="Arial" panose="020B0604020202020204" pitchFamily="34" charset="0"/>
              </a:rPr>
              <a:t> is including selection </a:t>
            </a:r>
            <a:r>
              <a:rPr lang="en-GB" altLang="de-DE" dirty="0">
                <a:solidFill>
                  <a:srgbClr val="0000FF"/>
                </a:solidFill>
                <a:latin typeface="Arial" panose="020B0604020202020204" pitchFamily="34" charset="0"/>
                <a:cs typeface="Arial" panose="020B0604020202020204" pitchFamily="34" charset="0"/>
              </a:rPr>
              <a:t>between single </a:t>
            </a:r>
            <a:r>
              <a:rPr lang="en-GB" altLang="de-DE" dirty="0">
                <a:latin typeface="Arial" panose="020B0604020202020204" pitchFamily="34" charset="0"/>
                <a:cs typeface="Arial" panose="020B0604020202020204" pitchFamily="34" charset="0"/>
              </a:rPr>
              <a:t>plants (</a:t>
            </a:r>
            <a:r>
              <a:rPr lang="en-GB" altLang="de-DE" dirty="0">
                <a:solidFill>
                  <a:srgbClr val="0000FF"/>
                </a:solidFill>
                <a:latin typeface="Arial" panose="020B0604020202020204" pitchFamily="34" charset="0"/>
                <a:cs typeface="Arial" panose="020B0604020202020204" pitchFamily="34" charset="0"/>
              </a:rPr>
              <a:t>such as </a:t>
            </a:r>
            <a:r>
              <a:rPr lang="en-GB" altLang="de-DE" dirty="0">
                <a:solidFill>
                  <a:schemeClr val="tx1">
                    <a:lumMod val="50000"/>
                    <a:lumOff val="50000"/>
                  </a:schemeClr>
                </a:solidFill>
                <a:latin typeface="Arial" panose="020B0604020202020204" pitchFamily="34" charset="0"/>
                <a:cs typeface="Arial" panose="020B0604020202020204" pitchFamily="34" charset="0"/>
              </a:rPr>
              <a:t>between F3-lines and then, looking at best F3-lines, go and </a:t>
            </a:r>
            <a:r>
              <a:rPr lang="en-GB" altLang="de-DE" dirty="0">
                <a:solidFill>
                  <a:srgbClr val="0000FF"/>
                </a:solidFill>
                <a:latin typeface="Arial" panose="020B0604020202020204" pitchFamily="34" charset="0"/>
                <a:cs typeface="Arial" panose="020B0604020202020204" pitchFamily="34" charset="0"/>
              </a:rPr>
              <a:t>take best plant(s) </a:t>
            </a:r>
            <a:r>
              <a:rPr lang="en-GB" altLang="de-DE" dirty="0">
                <a:latin typeface="Arial" panose="020B0604020202020204" pitchFamily="34" charset="0"/>
                <a:cs typeface="Arial" panose="020B0604020202020204" pitchFamily="34" charset="0"/>
              </a:rPr>
              <a:t>within them) ... whereas later selection is only between lines.</a:t>
            </a:r>
            <a:endParaRPr lang="en-GB" altLang="de-DE" sz="1200" dirty="0">
              <a:latin typeface="Arial" panose="020B0604020202020204" pitchFamily="34" charset="0"/>
              <a:cs typeface="Arial" panose="020B0604020202020204" pitchFamily="34" charset="0"/>
            </a:endParaRPr>
          </a:p>
          <a:p>
            <a:pPr>
              <a:spcBef>
                <a:spcPct val="50000"/>
              </a:spcBef>
            </a:pPr>
            <a:r>
              <a:rPr lang="en-GB" altLang="de-DE" dirty="0">
                <a:latin typeface="Arial" panose="020B0604020202020204" pitchFamily="34" charset="0"/>
                <a:cs typeface="Arial" panose="020B0604020202020204" pitchFamily="34" charset="0"/>
              </a:rPr>
              <a:t>Why? If your trait is not heterotic (e.g. lysin content) &amp; error is small (not true for yield), then there is no heterotic bias in e.g. F3 or F4. If you build the lines on only one plant of the predecessor generation, then this creates lines that are increasingly </a:t>
            </a:r>
            <a:r>
              <a:rPr lang="en-GB" altLang="de-DE" dirty="0">
                <a:solidFill>
                  <a:srgbClr val="C00000"/>
                </a:solidFill>
                <a:latin typeface="Arial" panose="020B0604020202020204" pitchFamily="34" charset="0"/>
                <a:cs typeface="Arial" panose="020B0604020202020204" pitchFamily="34" charset="0"/>
              </a:rPr>
              <a:t>homo-</a:t>
            </a:r>
            <a:r>
              <a:rPr lang="en-GB" altLang="de-DE" dirty="0" err="1">
                <a:solidFill>
                  <a:srgbClr val="C00000"/>
                </a:solidFill>
                <a:latin typeface="Arial" panose="020B0604020202020204" pitchFamily="34" charset="0"/>
                <a:cs typeface="Arial" panose="020B0604020202020204" pitchFamily="34" charset="0"/>
              </a:rPr>
              <a:t>geneous</a:t>
            </a:r>
            <a:r>
              <a:rPr lang="en-GB" altLang="de-DE" dirty="0">
                <a:latin typeface="Arial" panose="020B0604020202020204" pitchFamily="34" charset="0"/>
                <a:cs typeface="Arial" panose="020B0604020202020204" pitchFamily="34" charset="0"/>
              </a:rPr>
              <a:t>. </a:t>
            </a:r>
            <a:r>
              <a:rPr lang="en-GB" altLang="de-DE" dirty="0">
                <a:solidFill>
                  <a:schemeClr val="tx1">
                    <a:lumMod val="50000"/>
                    <a:lumOff val="50000"/>
                  </a:schemeClr>
                </a:solidFill>
                <a:latin typeface="Arial" panose="020B0604020202020204" pitchFamily="34" charset="0"/>
                <a:cs typeface="Arial" panose="020B0604020202020204" pitchFamily="34" charset="0"/>
              </a:rPr>
              <a:t>Would for instance the selection step ‚within‘ have been omitted in F4 (would best F4-lines be bulk-harvested), then in F5 we saw the segregation of what had been heterozygous in the F</a:t>
            </a:r>
            <a:r>
              <a:rPr lang="en-GB" altLang="de-DE" dirty="0">
                <a:latin typeface="Arial" panose="020B0604020202020204" pitchFamily="34" charset="0"/>
                <a:cs typeface="Arial" panose="020B0604020202020204" pitchFamily="34" charset="0"/>
              </a:rPr>
              <a:t>3</a:t>
            </a:r>
            <a:r>
              <a:rPr lang="en-GB" altLang="de-DE" dirty="0">
                <a:solidFill>
                  <a:schemeClr val="tx1">
                    <a:lumMod val="50000"/>
                    <a:lumOff val="50000"/>
                  </a:schemeClr>
                </a:solidFill>
                <a:latin typeface="Arial" panose="020B0604020202020204" pitchFamily="34" charset="0"/>
                <a:cs typeface="Arial" panose="020B0604020202020204" pitchFamily="34" charset="0"/>
              </a:rPr>
              <a:t>-ancestor (</a:t>
            </a:r>
            <a:r>
              <a:rPr lang="en-GB" altLang="de-DE" dirty="0">
                <a:latin typeface="Arial" panose="020B0604020202020204" pitchFamily="34" charset="0"/>
                <a:cs typeface="Arial" panose="020B0604020202020204" pitchFamily="34" charset="0"/>
              </a:rPr>
              <a:t>F3-derived partial bulk in F5</a:t>
            </a:r>
            <a:r>
              <a:rPr lang="en-GB" altLang="de-DE" dirty="0">
                <a:solidFill>
                  <a:schemeClr val="tx1">
                    <a:lumMod val="50000"/>
                    <a:lumOff val="50000"/>
                  </a:schemeClr>
                </a:solidFill>
                <a:latin typeface="Arial" panose="020B0604020202020204" pitchFamily="34" charset="0"/>
                <a:cs typeface="Arial" panose="020B0604020202020204" pitchFamily="34" charset="0"/>
              </a:rPr>
              <a:t>) – hence </a:t>
            </a:r>
            <a:r>
              <a:rPr lang="en-GB" altLang="de-DE" dirty="0">
                <a:latin typeface="Arial" panose="020B0604020202020204" pitchFamily="34" charset="0"/>
                <a:cs typeface="Arial" panose="020B0604020202020204" pitchFamily="34" charset="0"/>
              </a:rPr>
              <a:t>more</a:t>
            </a:r>
            <a:r>
              <a:rPr lang="en-GB" altLang="de-DE" dirty="0">
                <a:solidFill>
                  <a:schemeClr val="tx1">
                    <a:lumMod val="50000"/>
                    <a:lumOff val="50000"/>
                  </a:schemeClr>
                </a:solidFill>
                <a:latin typeface="Arial" panose="020B0604020202020204" pitchFamily="34" charset="0"/>
                <a:cs typeface="Arial" panose="020B0604020202020204" pitchFamily="34" charset="0"/>
              </a:rPr>
              <a:t> </a:t>
            </a:r>
            <a:r>
              <a:rPr lang="en-GB" altLang="de-DE" dirty="0">
                <a:solidFill>
                  <a:srgbClr val="C00000"/>
                </a:solidFill>
                <a:latin typeface="Arial" panose="020B0604020202020204" pitchFamily="34" charset="0"/>
                <a:cs typeface="Arial" panose="020B0604020202020204" pitchFamily="34" charset="0"/>
              </a:rPr>
              <a:t>heterogeneity</a:t>
            </a:r>
            <a:r>
              <a:rPr lang="en-GB" altLang="de-DE" dirty="0">
                <a:solidFill>
                  <a:schemeClr val="tx1">
                    <a:lumMod val="50000"/>
                    <a:lumOff val="50000"/>
                  </a:schemeClr>
                </a:solidFill>
                <a:latin typeface="Arial" panose="020B0604020202020204" pitchFamily="34" charset="0"/>
                <a:cs typeface="Arial" panose="020B0604020202020204" pitchFamily="34" charset="0"/>
              </a:rPr>
              <a:t> in F5 than otherwise. </a:t>
            </a:r>
            <a:endParaRPr lang="en-GB" altLang="de-DE" sz="600" dirty="0">
              <a:solidFill>
                <a:schemeClr val="tx1">
                  <a:lumMod val="50000"/>
                  <a:lumOff val="50000"/>
                </a:schemeClr>
              </a:solidFill>
              <a:latin typeface="Arial" panose="020B0604020202020204" pitchFamily="34" charset="0"/>
              <a:cs typeface="Arial" panose="020B0604020202020204" pitchFamily="34" charset="0"/>
            </a:endParaRPr>
          </a:p>
          <a:p>
            <a:pPr>
              <a:spcBef>
                <a:spcPct val="50000"/>
              </a:spcBef>
            </a:pPr>
            <a:r>
              <a:rPr lang="en-GB" altLang="de-DE" dirty="0">
                <a:solidFill>
                  <a:schemeClr val="tx1">
                    <a:lumMod val="50000"/>
                    <a:lumOff val="50000"/>
                  </a:schemeClr>
                </a:solidFill>
                <a:latin typeface="Arial" panose="020B0604020202020204" pitchFamily="34" charset="0"/>
                <a:cs typeface="Arial" panose="020B0604020202020204" pitchFamily="34" charset="0"/>
              </a:rPr>
              <a:t>This would then most probably require a later step of ‘</a:t>
            </a:r>
            <a:r>
              <a:rPr lang="en-GB" altLang="de-DE" dirty="0">
                <a:solidFill>
                  <a:srgbClr val="C00000"/>
                </a:solidFill>
                <a:latin typeface="Arial" panose="020B0604020202020204" pitchFamily="34" charset="0"/>
                <a:cs typeface="Arial" panose="020B0604020202020204" pitchFamily="34" charset="0"/>
              </a:rPr>
              <a:t>homogenization</a:t>
            </a:r>
            <a:r>
              <a:rPr lang="en-GB" altLang="de-DE" dirty="0">
                <a:solidFill>
                  <a:schemeClr val="tx1">
                    <a:lumMod val="50000"/>
                    <a:lumOff val="50000"/>
                  </a:schemeClr>
                </a:solidFill>
                <a:latin typeface="Arial" panose="020B0604020202020204" pitchFamily="34" charset="0"/>
                <a:cs typeface="Arial" panose="020B0604020202020204" pitchFamily="34" charset="0"/>
              </a:rPr>
              <a:t>’, i.e. we then need to once resume the ‘individual-plant-based-selection’.</a:t>
            </a:r>
          </a:p>
        </p:txBody>
      </p:sp>
      <p:sp>
        <p:nvSpPr>
          <p:cNvPr id="197" name="TextBox 196"/>
          <p:cNvSpPr txBox="1"/>
          <p:nvPr/>
        </p:nvSpPr>
        <p:spPr>
          <a:xfrm>
            <a:off x="36235" y="69004"/>
            <a:ext cx="119876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 Line Breeding, cultivars must be homogeneous, thus highly homozygous.</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DSU</a:t>
            </a:r>
            <a:r>
              <a:rPr lang="en-GB" dirty="0">
                <a:latin typeface="Arial" panose="020B0604020202020204" pitchFamily="34" charset="0"/>
                <a:cs typeface="Arial" panose="020B0604020202020204" pitchFamily="34" charset="0"/>
              </a:rPr>
              <a:t>’ = </a:t>
            </a:r>
            <a:r>
              <a:rPr lang="en-GB" dirty="0">
                <a:solidFill>
                  <a:srgbClr val="C00000"/>
                </a:solidFill>
                <a:latin typeface="Arial" panose="020B0604020202020204" pitchFamily="34" charset="0"/>
                <a:cs typeface="Arial" panose="020B0604020202020204" pitchFamily="34" charset="0"/>
              </a:rPr>
              <a:t>distinct-stable-uniform</a:t>
            </a:r>
            <a:r>
              <a:rPr lang="en-GB" dirty="0">
                <a:latin typeface="Arial" panose="020B0604020202020204" pitchFamily="34" charset="0"/>
                <a:cs typeface="Arial" panose="020B0604020202020204" pitchFamily="34" charset="0"/>
              </a:rPr>
              <a:t>. www.upov.int</a:t>
            </a:r>
          </a:p>
        </p:txBody>
      </p:sp>
      <p:sp>
        <p:nvSpPr>
          <p:cNvPr id="2" name="Textfeld 1"/>
          <p:cNvSpPr txBox="1"/>
          <p:nvPr/>
        </p:nvSpPr>
        <p:spPr>
          <a:xfrm>
            <a:off x="11581062" y="-344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grpSp>
        <p:nvGrpSpPr>
          <p:cNvPr id="8" name="Group 7"/>
          <p:cNvGrpSpPr/>
          <p:nvPr/>
        </p:nvGrpSpPr>
        <p:grpSpPr>
          <a:xfrm>
            <a:off x="72000" y="589158"/>
            <a:ext cx="6383016" cy="6192038"/>
            <a:chOff x="5688000" y="589158"/>
            <a:chExt cx="6383016" cy="6192038"/>
          </a:xfrm>
        </p:grpSpPr>
        <p:sp>
          <p:nvSpPr>
            <p:cNvPr id="5" name="Rectangle 4"/>
            <p:cNvSpPr/>
            <p:nvPr/>
          </p:nvSpPr>
          <p:spPr>
            <a:xfrm>
              <a:off x="5688000" y="589158"/>
              <a:ext cx="2545237" cy="619203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 name="Text Box 63"/>
            <p:cNvSpPr txBox="1">
              <a:spLocks noChangeArrowheads="1"/>
            </p:cNvSpPr>
            <p:nvPr/>
          </p:nvSpPr>
          <p:spPr bwMode="auto">
            <a:xfrm>
              <a:off x="8487192" y="631673"/>
              <a:ext cx="3536697"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Cross parents</a:t>
              </a:r>
            </a:p>
          </p:txBody>
        </p:sp>
        <p:sp>
          <p:nvSpPr>
            <p:cNvPr id="260" name="Text Box 64"/>
            <p:cNvSpPr txBox="1">
              <a:spLocks noChangeArrowheads="1"/>
            </p:cNvSpPr>
            <p:nvPr/>
          </p:nvSpPr>
          <p:spPr bwMode="auto">
            <a:xfrm>
              <a:off x="8487192" y="1209940"/>
              <a:ext cx="3536697"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Self F1 plant(s)</a:t>
              </a:r>
            </a:p>
          </p:txBody>
        </p:sp>
        <p:sp>
          <p:nvSpPr>
            <p:cNvPr id="261" name="Text Box 65"/>
            <p:cNvSpPr txBox="1">
              <a:spLocks noChangeArrowheads="1"/>
            </p:cNvSpPr>
            <p:nvPr/>
          </p:nvSpPr>
          <p:spPr bwMode="auto">
            <a:xfrm>
              <a:off x="8487192" y="1672144"/>
              <a:ext cx="3536697"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Select between F2 </a:t>
              </a:r>
              <a:r>
                <a:rPr lang="en-GB" altLang="de-DE" sz="2000" b="1" dirty="0">
                  <a:latin typeface="Arial" panose="020B0604020202020204" pitchFamily="34" charset="0"/>
                  <a:cs typeface="Arial" panose="020B0604020202020204" pitchFamily="34" charset="0"/>
                </a:rPr>
                <a:t>plants</a:t>
              </a:r>
            </a:p>
          </p:txBody>
        </p:sp>
        <p:sp>
          <p:nvSpPr>
            <p:cNvPr id="262" name="Text Box 66"/>
            <p:cNvSpPr txBox="1">
              <a:spLocks noChangeArrowheads="1"/>
            </p:cNvSpPr>
            <p:nvPr/>
          </p:nvSpPr>
          <p:spPr bwMode="auto">
            <a:xfrm>
              <a:off x="8487192" y="2385095"/>
              <a:ext cx="3536697"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z="2000" dirty="0">
                  <a:latin typeface="Arial" panose="020B0604020202020204" pitchFamily="34" charset="0"/>
                  <a:cs typeface="Arial" panose="020B0604020202020204" pitchFamily="34" charset="0"/>
                </a:rPr>
                <a:t>Select F3:2 </a:t>
              </a:r>
              <a:r>
                <a:rPr lang="en-GB" altLang="de-DE" sz="2000" b="1" dirty="0">
                  <a:latin typeface="Arial" panose="020B0604020202020204" pitchFamily="34" charset="0"/>
                  <a:cs typeface="Arial" panose="020B0604020202020204" pitchFamily="34" charset="0"/>
                </a:rPr>
                <a:t>lines</a:t>
              </a:r>
              <a:r>
                <a:rPr lang="en-GB" altLang="de-DE" sz="2000" dirty="0">
                  <a:latin typeface="Arial" panose="020B0604020202020204" pitchFamily="34" charset="0"/>
                  <a:cs typeface="Arial" panose="020B0604020202020204" pitchFamily="34" charset="0"/>
                </a:rPr>
                <a:t> / </a:t>
              </a:r>
              <a:r>
                <a:rPr lang="en-GB" altLang="de-DE" sz="2000" b="1" dirty="0">
                  <a:latin typeface="Arial" panose="020B0604020202020204" pitchFamily="34" charset="0"/>
                  <a:cs typeface="Arial" panose="020B0604020202020204" pitchFamily="34" charset="0"/>
                </a:rPr>
                <a:t>plants</a:t>
              </a:r>
            </a:p>
          </p:txBody>
        </p:sp>
        <p:sp>
          <p:nvSpPr>
            <p:cNvPr id="263" name="Text Box 67"/>
            <p:cNvSpPr txBox="1">
              <a:spLocks noChangeArrowheads="1"/>
            </p:cNvSpPr>
            <p:nvPr/>
          </p:nvSpPr>
          <p:spPr bwMode="auto">
            <a:xfrm>
              <a:off x="8509662" y="4813064"/>
              <a:ext cx="356135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z="2000" dirty="0">
                  <a:latin typeface="Arial" panose="020B0604020202020204" pitchFamily="34" charset="0"/>
                  <a:cs typeface="Arial" panose="020B0604020202020204" pitchFamily="34" charset="0"/>
                </a:rPr>
                <a:t>Select between F6:5  </a:t>
              </a:r>
              <a:r>
                <a:rPr lang="en-GB" altLang="de-DE" sz="2000" b="1" dirty="0">
                  <a:latin typeface="Arial" panose="020B0604020202020204" pitchFamily="34" charset="0"/>
                  <a:cs typeface="Arial" panose="020B0604020202020204" pitchFamily="34" charset="0"/>
                </a:rPr>
                <a:t>lines</a:t>
              </a:r>
            </a:p>
          </p:txBody>
        </p:sp>
        <p:sp>
          <p:nvSpPr>
            <p:cNvPr id="264" name="Text Box 68"/>
            <p:cNvSpPr txBox="1">
              <a:spLocks noChangeArrowheads="1"/>
            </p:cNvSpPr>
            <p:nvPr/>
          </p:nvSpPr>
          <p:spPr bwMode="auto">
            <a:xfrm>
              <a:off x="8533276" y="5562191"/>
              <a:ext cx="3525970"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Select between F7:5 lines</a:t>
              </a:r>
            </a:p>
          </p:txBody>
        </p:sp>
        <p:sp>
          <p:nvSpPr>
            <p:cNvPr id="265" name="Text Box 69"/>
            <p:cNvSpPr txBox="1">
              <a:spLocks noChangeArrowheads="1"/>
            </p:cNvSpPr>
            <p:nvPr/>
          </p:nvSpPr>
          <p:spPr bwMode="auto">
            <a:xfrm>
              <a:off x="8533277" y="6267969"/>
              <a:ext cx="3537738" cy="4001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000" dirty="0">
                  <a:latin typeface="Arial" panose="020B0604020202020204" pitchFamily="34" charset="0"/>
                  <a:cs typeface="Arial" panose="020B0604020202020204" pitchFamily="34" charset="0"/>
                </a:rPr>
                <a:t>Experimental </a:t>
              </a:r>
              <a:r>
                <a:rPr lang="en-GB" altLang="de-DE" sz="2000" i="1" dirty="0">
                  <a:latin typeface="Arial" panose="020B0604020202020204" pitchFamily="34" charset="0"/>
                  <a:cs typeface="Arial" panose="020B0604020202020204" pitchFamily="34" charset="0"/>
                </a:rPr>
                <a:t>cultivar</a:t>
              </a:r>
            </a:p>
          </p:txBody>
        </p:sp>
        <p:sp>
          <p:nvSpPr>
            <p:cNvPr id="339" name="Text Box 66"/>
            <p:cNvSpPr txBox="1">
              <a:spLocks noChangeArrowheads="1"/>
            </p:cNvSpPr>
            <p:nvPr/>
          </p:nvSpPr>
          <p:spPr bwMode="auto">
            <a:xfrm>
              <a:off x="8514423" y="3187531"/>
              <a:ext cx="354482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z="2000" dirty="0">
                  <a:latin typeface="Arial" panose="020B0604020202020204" pitchFamily="34" charset="0"/>
                  <a:cs typeface="Arial" panose="020B0604020202020204" pitchFamily="34" charset="0"/>
                </a:rPr>
                <a:t>Select F4:3 </a:t>
              </a:r>
              <a:r>
                <a:rPr lang="en-GB" altLang="de-DE" sz="2000" b="1" dirty="0">
                  <a:latin typeface="Arial" panose="020B0604020202020204" pitchFamily="34" charset="0"/>
                  <a:cs typeface="Arial" panose="020B0604020202020204" pitchFamily="34" charset="0"/>
                </a:rPr>
                <a:t>lines</a:t>
              </a:r>
              <a:r>
                <a:rPr lang="en-GB" altLang="de-DE" sz="2000" dirty="0">
                  <a:latin typeface="Arial" panose="020B0604020202020204" pitchFamily="34" charset="0"/>
                  <a:cs typeface="Arial" panose="020B0604020202020204" pitchFamily="34" charset="0"/>
                </a:rPr>
                <a:t> / </a:t>
              </a:r>
              <a:r>
                <a:rPr lang="en-GB" altLang="de-DE" sz="2000" b="1" dirty="0">
                  <a:latin typeface="Arial" panose="020B0604020202020204" pitchFamily="34" charset="0"/>
                  <a:cs typeface="Arial" panose="020B0604020202020204" pitchFamily="34" charset="0"/>
                </a:rPr>
                <a:t>plants</a:t>
              </a:r>
            </a:p>
          </p:txBody>
        </p:sp>
        <p:sp>
          <p:nvSpPr>
            <p:cNvPr id="340" name="Text Box 66"/>
            <p:cNvSpPr txBox="1">
              <a:spLocks noChangeArrowheads="1"/>
            </p:cNvSpPr>
            <p:nvPr/>
          </p:nvSpPr>
          <p:spPr bwMode="auto">
            <a:xfrm>
              <a:off x="8509661" y="3918720"/>
              <a:ext cx="3561354"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z="2000" dirty="0">
                  <a:latin typeface="Arial" panose="020B0604020202020204" pitchFamily="34" charset="0"/>
                  <a:cs typeface="Arial" panose="020B0604020202020204" pitchFamily="34" charset="0"/>
                </a:rPr>
                <a:t>Select F5:4 </a:t>
              </a:r>
              <a:r>
                <a:rPr lang="en-GB" altLang="de-DE" sz="2000" b="1" dirty="0">
                  <a:latin typeface="Arial" panose="020B0604020202020204" pitchFamily="34" charset="0"/>
                  <a:cs typeface="Arial" panose="020B0604020202020204" pitchFamily="34" charset="0"/>
                </a:rPr>
                <a:t>lines</a:t>
              </a:r>
              <a:r>
                <a:rPr lang="en-GB" altLang="de-DE" sz="2000" dirty="0">
                  <a:latin typeface="Arial" panose="020B0604020202020204" pitchFamily="34" charset="0"/>
                  <a:cs typeface="Arial" panose="020B0604020202020204" pitchFamily="34" charset="0"/>
                </a:rPr>
                <a:t> / </a:t>
              </a:r>
              <a:r>
                <a:rPr lang="en-GB" altLang="de-DE" sz="2000" b="1" dirty="0">
                  <a:latin typeface="Arial" panose="020B0604020202020204" pitchFamily="34" charset="0"/>
                  <a:cs typeface="Arial" panose="020B0604020202020204" pitchFamily="34" charset="0"/>
                </a:rPr>
                <a:t>plants</a:t>
              </a:r>
            </a:p>
          </p:txBody>
        </p:sp>
        <p:sp>
          <p:nvSpPr>
            <p:cNvPr id="198" name="Rectangle 2"/>
            <p:cNvSpPr>
              <a:spLocks noChangeArrowheads="1"/>
            </p:cNvSpPr>
            <p:nvPr/>
          </p:nvSpPr>
          <p:spPr bwMode="auto">
            <a:xfrm>
              <a:off x="6161171" y="1532102"/>
              <a:ext cx="1905000" cy="545636"/>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9" name="AutoShape 3"/>
            <p:cNvSpPr>
              <a:spLocks noChangeArrowheads="1"/>
            </p:cNvSpPr>
            <p:nvPr/>
          </p:nvSpPr>
          <p:spPr bwMode="auto">
            <a:xfrm rot="5400000">
              <a:off x="74614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0" name="AutoShape 4"/>
            <p:cNvSpPr>
              <a:spLocks noChangeArrowheads="1"/>
            </p:cNvSpPr>
            <p:nvPr/>
          </p:nvSpPr>
          <p:spPr bwMode="auto">
            <a:xfrm rot="5400000">
              <a:off x="73090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1" name="AutoShape 5"/>
            <p:cNvSpPr>
              <a:spLocks noChangeArrowheads="1"/>
            </p:cNvSpPr>
            <p:nvPr/>
          </p:nvSpPr>
          <p:spPr bwMode="auto">
            <a:xfrm rot="5400000">
              <a:off x="7156698" y="1585040"/>
              <a:ext cx="48882"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2" name="AutoShape 6"/>
            <p:cNvSpPr>
              <a:spLocks noChangeArrowheads="1"/>
            </p:cNvSpPr>
            <p:nvPr/>
          </p:nvSpPr>
          <p:spPr bwMode="auto">
            <a:xfrm rot="5400000">
              <a:off x="70042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3" name="AutoShape 7"/>
            <p:cNvSpPr>
              <a:spLocks noChangeArrowheads="1"/>
            </p:cNvSpPr>
            <p:nvPr/>
          </p:nvSpPr>
          <p:spPr bwMode="auto">
            <a:xfrm rot="5400000">
              <a:off x="68534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4" name="AutoShape 8"/>
            <p:cNvSpPr>
              <a:spLocks noChangeArrowheads="1"/>
            </p:cNvSpPr>
            <p:nvPr/>
          </p:nvSpPr>
          <p:spPr bwMode="auto">
            <a:xfrm rot="5400000">
              <a:off x="6699498" y="1585040"/>
              <a:ext cx="48882"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5" name="AutoShape 9"/>
            <p:cNvSpPr>
              <a:spLocks noChangeArrowheads="1"/>
            </p:cNvSpPr>
            <p:nvPr/>
          </p:nvSpPr>
          <p:spPr bwMode="auto">
            <a:xfrm rot="5400000">
              <a:off x="65470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6" name="AutoShape 10"/>
            <p:cNvSpPr>
              <a:spLocks noChangeArrowheads="1"/>
            </p:cNvSpPr>
            <p:nvPr/>
          </p:nvSpPr>
          <p:spPr bwMode="auto">
            <a:xfrm rot="5400000">
              <a:off x="63946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7" name="AutoShape 11"/>
            <p:cNvSpPr>
              <a:spLocks noChangeArrowheads="1"/>
            </p:cNvSpPr>
            <p:nvPr/>
          </p:nvSpPr>
          <p:spPr bwMode="auto">
            <a:xfrm rot="5400000">
              <a:off x="6242298" y="1585040"/>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8" name="AutoShape 12"/>
            <p:cNvSpPr>
              <a:spLocks noChangeArrowheads="1"/>
            </p:cNvSpPr>
            <p:nvPr/>
          </p:nvSpPr>
          <p:spPr bwMode="auto">
            <a:xfrm rot="5400000">
              <a:off x="76154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9" name="AutoShape 13"/>
            <p:cNvSpPr>
              <a:spLocks noChangeArrowheads="1"/>
            </p:cNvSpPr>
            <p:nvPr/>
          </p:nvSpPr>
          <p:spPr bwMode="auto">
            <a:xfrm rot="5400000">
              <a:off x="77678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0" name="AutoShape 14"/>
            <p:cNvSpPr>
              <a:spLocks noChangeArrowheads="1"/>
            </p:cNvSpPr>
            <p:nvPr/>
          </p:nvSpPr>
          <p:spPr bwMode="auto">
            <a:xfrm rot="5400000">
              <a:off x="7920286" y="1586360"/>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1" name="AutoShape 15"/>
            <p:cNvSpPr>
              <a:spLocks noChangeArrowheads="1"/>
            </p:cNvSpPr>
            <p:nvPr/>
          </p:nvSpPr>
          <p:spPr bwMode="auto">
            <a:xfrm rot="5400000">
              <a:off x="74614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2" name="AutoShape 16"/>
            <p:cNvSpPr>
              <a:spLocks noChangeArrowheads="1"/>
            </p:cNvSpPr>
            <p:nvPr/>
          </p:nvSpPr>
          <p:spPr bwMode="auto">
            <a:xfrm rot="5400000">
              <a:off x="73090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3" name="AutoShape 17"/>
            <p:cNvSpPr>
              <a:spLocks noChangeArrowheads="1"/>
            </p:cNvSpPr>
            <p:nvPr/>
          </p:nvSpPr>
          <p:spPr bwMode="auto">
            <a:xfrm rot="5400000">
              <a:off x="71566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4" name="AutoShape 18"/>
            <p:cNvSpPr>
              <a:spLocks noChangeArrowheads="1"/>
            </p:cNvSpPr>
            <p:nvPr/>
          </p:nvSpPr>
          <p:spPr bwMode="auto">
            <a:xfrm rot="5400000">
              <a:off x="70042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5" name="AutoShape 19"/>
            <p:cNvSpPr>
              <a:spLocks noChangeArrowheads="1"/>
            </p:cNvSpPr>
            <p:nvPr/>
          </p:nvSpPr>
          <p:spPr bwMode="auto">
            <a:xfrm rot="5400000">
              <a:off x="6853486" y="1707906"/>
              <a:ext cx="48883"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6" name="AutoShape 20"/>
            <p:cNvSpPr>
              <a:spLocks noChangeArrowheads="1"/>
            </p:cNvSpPr>
            <p:nvPr/>
          </p:nvSpPr>
          <p:spPr bwMode="auto">
            <a:xfrm rot="5400000">
              <a:off x="66994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7" name="AutoShape 21"/>
            <p:cNvSpPr>
              <a:spLocks noChangeArrowheads="1"/>
            </p:cNvSpPr>
            <p:nvPr/>
          </p:nvSpPr>
          <p:spPr bwMode="auto">
            <a:xfrm rot="5400000">
              <a:off x="65470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8" name="AutoShape 22"/>
            <p:cNvSpPr>
              <a:spLocks noChangeArrowheads="1"/>
            </p:cNvSpPr>
            <p:nvPr/>
          </p:nvSpPr>
          <p:spPr bwMode="auto">
            <a:xfrm rot="5400000">
              <a:off x="63946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9" name="AutoShape 23"/>
            <p:cNvSpPr>
              <a:spLocks noChangeArrowheads="1"/>
            </p:cNvSpPr>
            <p:nvPr/>
          </p:nvSpPr>
          <p:spPr bwMode="auto">
            <a:xfrm rot="5400000">
              <a:off x="6242298" y="1706586"/>
              <a:ext cx="48882"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0" name="AutoShape 24"/>
            <p:cNvSpPr>
              <a:spLocks noChangeArrowheads="1"/>
            </p:cNvSpPr>
            <p:nvPr/>
          </p:nvSpPr>
          <p:spPr bwMode="auto">
            <a:xfrm rot="5400000">
              <a:off x="7615486" y="1707906"/>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1" name="AutoShape 25"/>
            <p:cNvSpPr>
              <a:spLocks noChangeArrowheads="1"/>
            </p:cNvSpPr>
            <p:nvPr/>
          </p:nvSpPr>
          <p:spPr bwMode="auto">
            <a:xfrm rot="5400000">
              <a:off x="7767886" y="1707906"/>
              <a:ext cx="48883"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2" name="AutoShape 26"/>
            <p:cNvSpPr>
              <a:spLocks noChangeArrowheads="1"/>
            </p:cNvSpPr>
            <p:nvPr/>
          </p:nvSpPr>
          <p:spPr bwMode="auto">
            <a:xfrm rot="5400000">
              <a:off x="7920286" y="1707906"/>
              <a:ext cx="48883"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3" name="AutoShape 27"/>
            <p:cNvSpPr>
              <a:spLocks noChangeArrowheads="1"/>
            </p:cNvSpPr>
            <p:nvPr/>
          </p:nvSpPr>
          <p:spPr bwMode="auto">
            <a:xfrm rot="5400000">
              <a:off x="74608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4" name="AutoShape 28"/>
            <p:cNvSpPr>
              <a:spLocks noChangeArrowheads="1"/>
            </p:cNvSpPr>
            <p:nvPr/>
          </p:nvSpPr>
          <p:spPr bwMode="auto">
            <a:xfrm rot="5400000">
              <a:off x="73084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5" name="AutoShape 29"/>
            <p:cNvSpPr>
              <a:spLocks noChangeArrowheads="1"/>
            </p:cNvSpPr>
            <p:nvPr/>
          </p:nvSpPr>
          <p:spPr bwMode="auto">
            <a:xfrm rot="5400000">
              <a:off x="71560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6" name="AutoShape 30"/>
            <p:cNvSpPr>
              <a:spLocks noChangeArrowheads="1"/>
            </p:cNvSpPr>
            <p:nvPr/>
          </p:nvSpPr>
          <p:spPr bwMode="auto">
            <a:xfrm rot="5400000">
              <a:off x="70036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7" name="AutoShape 31"/>
            <p:cNvSpPr>
              <a:spLocks noChangeArrowheads="1"/>
            </p:cNvSpPr>
            <p:nvPr/>
          </p:nvSpPr>
          <p:spPr bwMode="auto">
            <a:xfrm rot="5400000">
              <a:off x="6852826" y="1828792"/>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8" name="AutoShape 32"/>
            <p:cNvSpPr>
              <a:spLocks noChangeArrowheads="1"/>
            </p:cNvSpPr>
            <p:nvPr/>
          </p:nvSpPr>
          <p:spPr bwMode="auto">
            <a:xfrm rot="5400000">
              <a:off x="6698838" y="1827471"/>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9" name="AutoShape 33"/>
            <p:cNvSpPr>
              <a:spLocks noChangeArrowheads="1"/>
            </p:cNvSpPr>
            <p:nvPr/>
          </p:nvSpPr>
          <p:spPr bwMode="auto">
            <a:xfrm rot="5400000">
              <a:off x="65464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0" name="AutoShape 34"/>
            <p:cNvSpPr>
              <a:spLocks noChangeArrowheads="1"/>
            </p:cNvSpPr>
            <p:nvPr/>
          </p:nvSpPr>
          <p:spPr bwMode="auto">
            <a:xfrm rot="5400000">
              <a:off x="63940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1" name="AutoShape 35"/>
            <p:cNvSpPr>
              <a:spLocks noChangeArrowheads="1"/>
            </p:cNvSpPr>
            <p:nvPr/>
          </p:nvSpPr>
          <p:spPr bwMode="auto">
            <a:xfrm rot="5400000">
              <a:off x="6241638" y="1827471"/>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2" name="AutoShape 36"/>
            <p:cNvSpPr>
              <a:spLocks noChangeArrowheads="1"/>
            </p:cNvSpPr>
            <p:nvPr/>
          </p:nvSpPr>
          <p:spPr bwMode="auto">
            <a:xfrm rot="5400000">
              <a:off x="7614826" y="1828792"/>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3" name="AutoShape 37"/>
            <p:cNvSpPr>
              <a:spLocks noChangeArrowheads="1"/>
            </p:cNvSpPr>
            <p:nvPr/>
          </p:nvSpPr>
          <p:spPr bwMode="auto">
            <a:xfrm rot="5400000">
              <a:off x="7767226" y="1828792"/>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4" name="AutoShape 38"/>
            <p:cNvSpPr>
              <a:spLocks noChangeArrowheads="1"/>
            </p:cNvSpPr>
            <p:nvPr/>
          </p:nvSpPr>
          <p:spPr bwMode="auto">
            <a:xfrm rot="5400000">
              <a:off x="7919626" y="1828792"/>
              <a:ext cx="50204"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5" name="AutoShape 39"/>
            <p:cNvSpPr>
              <a:spLocks noChangeArrowheads="1"/>
            </p:cNvSpPr>
            <p:nvPr/>
          </p:nvSpPr>
          <p:spPr bwMode="auto">
            <a:xfrm rot="5400000">
              <a:off x="7460838" y="1949017"/>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6" name="AutoShape 40"/>
            <p:cNvSpPr>
              <a:spLocks noChangeArrowheads="1"/>
            </p:cNvSpPr>
            <p:nvPr/>
          </p:nvSpPr>
          <p:spPr bwMode="auto">
            <a:xfrm rot="5400000">
              <a:off x="73084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7" name="AutoShape 41"/>
            <p:cNvSpPr>
              <a:spLocks noChangeArrowheads="1"/>
            </p:cNvSpPr>
            <p:nvPr/>
          </p:nvSpPr>
          <p:spPr bwMode="auto">
            <a:xfrm rot="5400000">
              <a:off x="7156038" y="1949017"/>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8" name="AutoShape 42"/>
            <p:cNvSpPr>
              <a:spLocks noChangeArrowheads="1"/>
            </p:cNvSpPr>
            <p:nvPr/>
          </p:nvSpPr>
          <p:spPr bwMode="auto">
            <a:xfrm rot="5400000">
              <a:off x="70036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9" name="AutoShape 43"/>
            <p:cNvSpPr>
              <a:spLocks noChangeArrowheads="1"/>
            </p:cNvSpPr>
            <p:nvPr/>
          </p:nvSpPr>
          <p:spPr bwMode="auto">
            <a:xfrm rot="5400000">
              <a:off x="68528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0" name="AutoShape 44"/>
            <p:cNvSpPr>
              <a:spLocks noChangeArrowheads="1"/>
            </p:cNvSpPr>
            <p:nvPr/>
          </p:nvSpPr>
          <p:spPr bwMode="auto">
            <a:xfrm rot="5400000">
              <a:off x="66988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1" name="AutoShape 45"/>
            <p:cNvSpPr>
              <a:spLocks noChangeArrowheads="1"/>
            </p:cNvSpPr>
            <p:nvPr/>
          </p:nvSpPr>
          <p:spPr bwMode="auto">
            <a:xfrm rot="5400000">
              <a:off x="65464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2" name="AutoShape 46"/>
            <p:cNvSpPr>
              <a:spLocks noChangeArrowheads="1"/>
            </p:cNvSpPr>
            <p:nvPr/>
          </p:nvSpPr>
          <p:spPr bwMode="auto">
            <a:xfrm rot="5400000">
              <a:off x="6394038" y="1949017"/>
              <a:ext cx="50204"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3" name="AutoShape 47"/>
            <p:cNvSpPr>
              <a:spLocks noChangeArrowheads="1"/>
            </p:cNvSpPr>
            <p:nvPr/>
          </p:nvSpPr>
          <p:spPr bwMode="auto">
            <a:xfrm rot="5400000">
              <a:off x="6241638" y="1949017"/>
              <a:ext cx="50204"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4" name="AutoShape 48"/>
            <p:cNvSpPr>
              <a:spLocks noChangeArrowheads="1"/>
            </p:cNvSpPr>
            <p:nvPr/>
          </p:nvSpPr>
          <p:spPr bwMode="auto">
            <a:xfrm rot="5400000">
              <a:off x="76148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5" name="AutoShape 49"/>
            <p:cNvSpPr>
              <a:spLocks noChangeArrowheads="1"/>
            </p:cNvSpPr>
            <p:nvPr/>
          </p:nvSpPr>
          <p:spPr bwMode="auto">
            <a:xfrm rot="5400000">
              <a:off x="77672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6" name="AutoShape 50"/>
            <p:cNvSpPr>
              <a:spLocks noChangeArrowheads="1"/>
            </p:cNvSpPr>
            <p:nvPr/>
          </p:nvSpPr>
          <p:spPr bwMode="auto">
            <a:xfrm rot="5400000">
              <a:off x="7919626" y="1950338"/>
              <a:ext cx="50204"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47" name="AutoShape 51"/>
            <p:cNvCxnSpPr>
              <a:cxnSpLocks noChangeShapeType="1"/>
              <a:endCxn id="504" idx="6"/>
            </p:cNvCxnSpPr>
            <p:nvPr/>
          </p:nvCxnSpPr>
          <p:spPr bwMode="auto">
            <a:xfrm rot="16200000" flipH="1">
              <a:off x="5881834" y="2977026"/>
              <a:ext cx="386767" cy="123367"/>
            </a:xfrm>
            <a:prstGeom prst="bentConnector3">
              <a:avLst>
                <a:gd name="adj1" fmla="val 72151"/>
              </a:avLst>
            </a:prstGeom>
            <a:noFill/>
            <a:ln w="9525">
              <a:solidFill>
                <a:schemeClr val="tx1"/>
              </a:solidFill>
              <a:miter lim="800000"/>
              <a:headEnd/>
              <a:tailEnd/>
            </a:ln>
          </p:spPr>
        </p:cxnSp>
        <p:cxnSp>
          <p:nvCxnSpPr>
            <p:cNvPr id="248" name="AutoShape 52"/>
            <p:cNvCxnSpPr>
              <a:cxnSpLocks noChangeShapeType="1"/>
              <a:endCxn id="270" idx="0"/>
            </p:cNvCxnSpPr>
            <p:nvPr/>
          </p:nvCxnSpPr>
          <p:spPr bwMode="auto">
            <a:xfrm rot="5400000">
              <a:off x="6879370" y="4446762"/>
              <a:ext cx="376528" cy="53975"/>
            </a:xfrm>
            <a:prstGeom prst="bentConnector3">
              <a:avLst>
                <a:gd name="adj1" fmla="val 49824"/>
              </a:avLst>
            </a:prstGeom>
            <a:noFill/>
            <a:ln w="9525">
              <a:solidFill>
                <a:schemeClr val="tx1"/>
              </a:solidFill>
              <a:miter lim="800000"/>
              <a:headEnd/>
              <a:tailEnd/>
            </a:ln>
          </p:spPr>
        </p:cxnSp>
        <p:sp>
          <p:nvSpPr>
            <p:cNvPr id="249" name="Rectangle 53"/>
            <p:cNvSpPr>
              <a:spLocks noChangeArrowheads="1"/>
            </p:cNvSpPr>
            <p:nvPr/>
          </p:nvSpPr>
          <p:spPr bwMode="auto">
            <a:xfrm>
              <a:off x="5903996" y="5469930"/>
              <a:ext cx="381000" cy="472972"/>
            </a:xfrm>
            <a:prstGeom prst="rect">
              <a:avLst/>
            </a:prstGeom>
            <a:solidFill>
              <a:srgbClr val="333333"/>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0" name="Rectangle 54"/>
            <p:cNvSpPr>
              <a:spLocks noChangeArrowheads="1"/>
            </p:cNvSpPr>
            <p:nvPr/>
          </p:nvSpPr>
          <p:spPr bwMode="auto">
            <a:xfrm>
              <a:off x="6005596" y="5509565"/>
              <a:ext cx="381000" cy="474294"/>
            </a:xfrm>
            <a:prstGeom prst="rect">
              <a:avLst/>
            </a:prstGeom>
            <a:solidFill>
              <a:srgbClr val="1C1C1C"/>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1" name="Rectangle 55"/>
            <p:cNvSpPr>
              <a:spLocks noChangeArrowheads="1"/>
            </p:cNvSpPr>
            <p:nvPr/>
          </p:nvSpPr>
          <p:spPr bwMode="auto">
            <a:xfrm>
              <a:off x="6132596" y="5549199"/>
              <a:ext cx="381000" cy="472972"/>
            </a:xfrm>
            <a:prstGeom prst="rect">
              <a:avLst/>
            </a:prstGeom>
            <a:solidFill>
              <a:srgbClr val="00000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2" name="Line 56"/>
            <p:cNvSpPr>
              <a:spLocks noChangeShapeType="1"/>
            </p:cNvSpPr>
            <p:nvPr/>
          </p:nvSpPr>
          <p:spPr bwMode="auto">
            <a:xfrm>
              <a:off x="6056396" y="5339765"/>
              <a:ext cx="0" cy="236486"/>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3" name="Rectangle 57"/>
            <p:cNvSpPr>
              <a:spLocks noChangeArrowheads="1"/>
            </p:cNvSpPr>
            <p:nvPr/>
          </p:nvSpPr>
          <p:spPr bwMode="auto">
            <a:xfrm>
              <a:off x="6875546" y="5495033"/>
              <a:ext cx="381000" cy="472972"/>
            </a:xfrm>
            <a:prstGeom prst="rect">
              <a:avLst/>
            </a:prstGeom>
            <a:solidFill>
              <a:srgbClr val="333333"/>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4" name="Rectangle 58"/>
            <p:cNvSpPr>
              <a:spLocks noChangeArrowheads="1"/>
            </p:cNvSpPr>
            <p:nvPr/>
          </p:nvSpPr>
          <p:spPr bwMode="auto">
            <a:xfrm>
              <a:off x="6977146" y="5534667"/>
              <a:ext cx="381000" cy="474293"/>
            </a:xfrm>
            <a:prstGeom prst="rect">
              <a:avLst/>
            </a:prstGeom>
            <a:solidFill>
              <a:srgbClr val="1C1C1C"/>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5" name="Rectangle 59"/>
            <p:cNvSpPr>
              <a:spLocks noChangeArrowheads="1"/>
            </p:cNvSpPr>
            <p:nvPr/>
          </p:nvSpPr>
          <p:spPr bwMode="auto">
            <a:xfrm>
              <a:off x="7104146" y="5574302"/>
              <a:ext cx="381000" cy="472972"/>
            </a:xfrm>
            <a:prstGeom prst="rect">
              <a:avLst/>
            </a:prstGeom>
            <a:solidFill>
              <a:srgbClr val="00000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6" name="Line 60"/>
            <p:cNvSpPr>
              <a:spLocks noChangeShapeType="1"/>
            </p:cNvSpPr>
            <p:nvPr/>
          </p:nvSpPr>
          <p:spPr bwMode="auto">
            <a:xfrm>
              <a:off x="7023184" y="5334480"/>
              <a:ext cx="4762" cy="26687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57" name="Rectangle 61" descr="Diagonal weit nach oben"/>
            <p:cNvSpPr>
              <a:spLocks noChangeArrowheads="1"/>
            </p:cNvSpPr>
            <p:nvPr/>
          </p:nvSpPr>
          <p:spPr bwMode="auto">
            <a:xfrm>
              <a:off x="5932571" y="6195432"/>
              <a:ext cx="2209800" cy="472972"/>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8" name="Line 62"/>
            <p:cNvSpPr>
              <a:spLocks noChangeShapeType="1"/>
            </p:cNvSpPr>
            <p:nvPr/>
          </p:nvSpPr>
          <p:spPr bwMode="auto">
            <a:xfrm flipH="1">
              <a:off x="7129546" y="6056522"/>
              <a:ext cx="4763" cy="30386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cxnSp>
          <p:nvCxnSpPr>
            <p:cNvPr id="266" name="AutoShape 70"/>
            <p:cNvCxnSpPr>
              <a:cxnSpLocks noChangeShapeType="1"/>
            </p:cNvCxnSpPr>
            <p:nvPr/>
          </p:nvCxnSpPr>
          <p:spPr bwMode="auto">
            <a:xfrm rot="5400000">
              <a:off x="5904169" y="2150620"/>
              <a:ext cx="655291" cy="68262"/>
            </a:xfrm>
            <a:prstGeom prst="bentConnector3">
              <a:avLst>
                <a:gd name="adj1" fmla="val 58870"/>
              </a:avLst>
            </a:prstGeom>
            <a:noFill/>
            <a:ln w="9525">
              <a:solidFill>
                <a:schemeClr val="tx1"/>
              </a:solidFill>
              <a:miter lim="800000"/>
              <a:headEnd/>
              <a:tailEnd/>
            </a:ln>
          </p:spPr>
        </p:cxnSp>
        <p:cxnSp>
          <p:nvCxnSpPr>
            <p:cNvPr id="267" name="AutoShape 71"/>
            <p:cNvCxnSpPr>
              <a:cxnSpLocks noChangeShapeType="1"/>
            </p:cNvCxnSpPr>
            <p:nvPr/>
          </p:nvCxnSpPr>
          <p:spPr bwMode="auto">
            <a:xfrm rot="5400000">
              <a:off x="6122755" y="2202539"/>
              <a:ext cx="516570" cy="71438"/>
            </a:xfrm>
            <a:prstGeom prst="bentConnector3">
              <a:avLst>
                <a:gd name="adj1" fmla="val 49870"/>
              </a:avLst>
            </a:prstGeom>
            <a:noFill/>
            <a:ln w="9525">
              <a:solidFill>
                <a:schemeClr val="tx1"/>
              </a:solidFill>
              <a:miter lim="800000"/>
              <a:headEnd/>
              <a:tailEnd/>
            </a:ln>
          </p:spPr>
        </p:cxnSp>
        <p:cxnSp>
          <p:nvCxnSpPr>
            <p:cNvPr id="268" name="AutoShape 72"/>
            <p:cNvCxnSpPr>
              <a:cxnSpLocks noChangeShapeType="1"/>
            </p:cNvCxnSpPr>
            <p:nvPr/>
          </p:nvCxnSpPr>
          <p:spPr bwMode="auto">
            <a:xfrm rot="16200000" flipH="1">
              <a:off x="7596561" y="2152090"/>
              <a:ext cx="632832" cy="42863"/>
            </a:xfrm>
            <a:prstGeom prst="bentConnector3">
              <a:avLst>
                <a:gd name="adj1" fmla="val 61167"/>
              </a:avLst>
            </a:prstGeom>
            <a:noFill/>
            <a:ln w="9525">
              <a:solidFill>
                <a:schemeClr val="tx1"/>
              </a:solidFill>
              <a:miter lim="800000"/>
              <a:headEnd/>
              <a:tailEnd/>
            </a:ln>
          </p:spPr>
        </p:cxnSp>
        <p:cxnSp>
          <p:nvCxnSpPr>
            <p:cNvPr id="269" name="AutoShape 73"/>
            <p:cNvCxnSpPr>
              <a:cxnSpLocks noChangeShapeType="1"/>
            </p:cNvCxnSpPr>
            <p:nvPr/>
          </p:nvCxnSpPr>
          <p:spPr bwMode="auto">
            <a:xfrm rot="16200000" flipH="1">
              <a:off x="6133168" y="2142816"/>
              <a:ext cx="659255" cy="82550"/>
            </a:xfrm>
            <a:prstGeom prst="bentConnector3">
              <a:avLst>
                <a:gd name="adj1" fmla="val 199"/>
              </a:avLst>
            </a:prstGeom>
            <a:noFill/>
            <a:ln w="9525">
              <a:solidFill>
                <a:schemeClr val="tx1"/>
              </a:solidFill>
              <a:miter lim="800000"/>
              <a:headEnd/>
              <a:tailEnd/>
            </a:ln>
          </p:spPr>
        </p:cxnSp>
        <p:sp>
          <p:nvSpPr>
            <p:cNvPr id="270" name="Rectangle 74"/>
            <p:cNvSpPr>
              <a:spLocks noChangeArrowheads="1"/>
            </p:cNvSpPr>
            <p:nvPr/>
          </p:nvSpPr>
          <p:spPr bwMode="auto">
            <a:xfrm>
              <a:off x="6907296" y="4662013"/>
              <a:ext cx="266700" cy="661897"/>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71" name="AutoShape 75"/>
            <p:cNvCxnSpPr>
              <a:cxnSpLocks noChangeShapeType="1"/>
            </p:cNvCxnSpPr>
            <p:nvPr/>
          </p:nvCxnSpPr>
          <p:spPr bwMode="auto">
            <a:xfrm rot="5400000">
              <a:off x="6893502" y="2222899"/>
              <a:ext cx="540351" cy="49213"/>
            </a:xfrm>
            <a:prstGeom prst="bentConnector3">
              <a:avLst>
                <a:gd name="adj1" fmla="val 49880"/>
              </a:avLst>
            </a:prstGeom>
            <a:noFill/>
            <a:ln w="9525">
              <a:solidFill>
                <a:schemeClr val="tx1"/>
              </a:solidFill>
              <a:miter lim="800000"/>
              <a:headEnd/>
              <a:tailEnd/>
            </a:ln>
          </p:spPr>
        </p:cxnSp>
        <p:cxnSp>
          <p:nvCxnSpPr>
            <p:cNvPr id="272" name="AutoShape 76"/>
            <p:cNvCxnSpPr>
              <a:cxnSpLocks noChangeShapeType="1"/>
            </p:cNvCxnSpPr>
            <p:nvPr/>
          </p:nvCxnSpPr>
          <p:spPr bwMode="auto">
            <a:xfrm rot="16200000" flipH="1">
              <a:off x="6787777" y="2002087"/>
              <a:ext cx="901026" cy="122238"/>
            </a:xfrm>
            <a:prstGeom prst="bentConnector3">
              <a:avLst>
                <a:gd name="adj1" fmla="val 7181"/>
              </a:avLst>
            </a:prstGeom>
            <a:noFill/>
            <a:ln w="9525">
              <a:solidFill>
                <a:schemeClr val="tx1"/>
              </a:solidFill>
              <a:miter lim="800000"/>
              <a:headEnd/>
              <a:tailEnd/>
            </a:ln>
          </p:spPr>
        </p:cxnSp>
        <p:cxnSp>
          <p:nvCxnSpPr>
            <p:cNvPr id="273" name="AutoShape 77"/>
            <p:cNvCxnSpPr>
              <a:cxnSpLocks noChangeShapeType="1"/>
            </p:cNvCxnSpPr>
            <p:nvPr/>
          </p:nvCxnSpPr>
          <p:spPr bwMode="auto">
            <a:xfrm rot="16200000" flipH="1">
              <a:off x="7069388" y="2127602"/>
              <a:ext cx="647364" cy="114300"/>
            </a:xfrm>
            <a:prstGeom prst="bentConnector3">
              <a:avLst>
                <a:gd name="adj1" fmla="val 9181"/>
              </a:avLst>
            </a:prstGeom>
            <a:noFill/>
            <a:ln w="9525">
              <a:solidFill>
                <a:schemeClr val="tx1"/>
              </a:solidFill>
              <a:miter lim="800000"/>
              <a:headEnd/>
              <a:tailEnd/>
            </a:ln>
          </p:spPr>
        </p:cxnSp>
        <p:cxnSp>
          <p:nvCxnSpPr>
            <p:cNvPr id="274" name="AutoShape 78"/>
            <p:cNvCxnSpPr>
              <a:cxnSpLocks noChangeShapeType="1"/>
              <a:stCxn id="221" idx="2"/>
            </p:cNvCxnSpPr>
            <p:nvPr/>
          </p:nvCxnSpPr>
          <p:spPr bwMode="auto">
            <a:xfrm rot="16200000" flipH="1" flipV="1">
              <a:off x="7370737" y="2101636"/>
              <a:ext cx="825719" cy="22225"/>
            </a:xfrm>
            <a:prstGeom prst="bentConnector5">
              <a:avLst>
                <a:gd name="adj1" fmla="val 1759"/>
                <a:gd name="adj2" fmla="val -307144"/>
                <a:gd name="adj3" fmla="val 65917"/>
              </a:avLst>
            </a:prstGeom>
            <a:noFill/>
            <a:ln w="9525">
              <a:solidFill>
                <a:schemeClr val="tx1"/>
              </a:solidFill>
              <a:miter lim="800000"/>
              <a:headEnd/>
              <a:tailEnd/>
            </a:ln>
          </p:spPr>
        </p:cxnSp>
        <p:grpSp>
          <p:nvGrpSpPr>
            <p:cNvPr id="275" name="Group 80"/>
            <p:cNvGrpSpPr>
              <a:grpSpLocks/>
            </p:cNvGrpSpPr>
            <p:nvPr/>
          </p:nvGrpSpPr>
          <p:grpSpPr bwMode="auto">
            <a:xfrm>
              <a:off x="6118309" y="2503149"/>
              <a:ext cx="77787" cy="533745"/>
              <a:chOff x="405" y="1853"/>
              <a:chExt cx="49" cy="404"/>
            </a:xfrm>
          </p:grpSpPr>
          <p:grpSp>
            <p:nvGrpSpPr>
              <p:cNvPr id="586" name="Group 81"/>
              <p:cNvGrpSpPr>
                <a:grpSpLocks/>
              </p:cNvGrpSpPr>
              <p:nvPr/>
            </p:nvGrpSpPr>
            <p:grpSpPr bwMode="auto">
              <a:xfrm>
                <a:off x="405" y="1853"/>
                <a:ext cx="39" cy="404"/>
                <a:chOff x="405" y="1853"/>
                <a:chExt cx="39" cy="404"/>
              </a:xfrm>
            </p:grpSpPr>
            <p:sp>
              <p:nvSpPr>
                <p:cNvPr id="588" name="AutoShape 8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9" name="AutoShape 8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0" name="AutoShape 8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1" name="AutoShape 8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2" name="AutoShape 8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87" name="Line 8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6" name="Group 88"/>
            <p:cNvGrpSpPr>
              <a:grpSpLocks/>
            </p:cNvGrpSpPr>
            <p:nvPr/>
          </p:nvGrpSpPr>
          <p:grpSpPr bwMode="auto">
            <a:xfrm>
              <a:off x="6267534" y="2504470"/>
              <a:ext cx="77787" cy="533745"/>
              <a:chOff x="405" y="1853"/>
              <a:chExt cx="49" cy="404"/>
            </a:xfrm>
          </p:grpSpPr>
          <p:grpSp>
            <p:nvGrpSpPr>
              <p:cNvPr id="579" name="Group 89"/>
              <p:cNvGrpSpPr>
                <a:grpSpLocks/>
              </p:cNvGrpSpPr>
              <p:nvPr/>
            </p:nvGrpSpPr>
            <p:grpSpPr bwMode="auto">
              <a:xfrm>
                <a:off x="405" y="1853"/>
                <a:ext cx="39" cy="404"/>
                <a:chOff x="405" y="1853"/>
                <a:chExt cx="39" cy="404"/>
              </a:xfrm>
            </p:grpSpPr>
            <p:sp>
              <p:nvSpPr>
                <p:cNvPr id="581" name="AutoShape 9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2" name="AutoShape 9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3" name="AutoShape 9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4" name="AutoShape 9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5" name="AutoShape 9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80" name="Line 9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7" name="Group 96"/>
            <p:cNvGrpSpPr>
              <a:grpSpLocks/>
            </p:cNvGrpSpPr>
            <p:nvPr/>
          </p:nvGrpSpPr>
          <p:grpSpPr bwMode="auto">
            <a:xfrm>
              <a:off x="6427871" y="2500507"/>
              <a:ext cx="77788" cy="533745"/>
              <a:chOff x="405" y="1853"/>
              <a:chExt cx="49" cy="404"/>
            </a:xfrm>
          </p:grpSpPr>
          <p:grpSp>
            <p:nvGrpSpPr>
              <p:cNvPr id="572" name="Group 97"/>
              <p:cNvGrpSpPr>
                <a:grpSpLocks/>
              </p:cNvGrpSpPr>
              <p:nvPr/>
            </p:nvGrpSpPr>
            <p:grpSpPr bwMode="auto">
              <a:xfrm>
                <a:off x="405" y="1853"/>
                <a:ext cx="39" cy="404"/>
                <a:chOff x="405" y="1853"/>
                <a:chExt cx="39" cy="404"/>
              </a:xfrm>
            </p:grpSpPr>
            <p:sp>
              <p:nvSpPr>
                <p:cNvPr id="574" name="AutoShape 9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5" name="AutoShape 9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6" name="AutoShape 10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7" name="AutoShape 10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8" name="AutoShape 10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73" name="Line 10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8" name="Group 104"/>
            <p:cNvGrpSpPr>
              <a:grpSpLocks/>
            </p:cNvGrpSpPr>
            <p:nvPr/>
          </p:nvGrpSpPr>
          <p:grpSpPr bwMode="auto">
            <a:xfrm>
              <a:off x="6589796" y="2505791"/>
              <a:ext cx="77788" cy="533745"/>
              <a:chOff x="405" y="1853"/>
              <a:chExt cx="49" cy="404"/>
            </a:xfrm>
            <a:solidFill>
              <a:schemeClr val="tx1"/>
            </a:solidFill>
          </p:grpSpPr>
          <p:grpSp>
            <p:nvGrpSpPr>
              <p:cNvPr id="565" name="Group 105"/>
              <p:cNvGrpSpPr>
                <a:grpSpLocks/>
              </p:cNvGrpSpPr>
              <p:nvPr/>
            </p:nvGrpSpPr>
            <p:grpSpPr bwMode="auto">
              <a:xfrm>
                <a:off x="405" y="1853"/>
                <a:ext cx="39" cy="404"/>
                <a:chOff x="405" y="1853"/>
                <a:chExt cx="39" cy="404"/>
              </a:xfrm>
              <a:grpFill/>
            </p:grpSpPr>
            <p:sp>
              <p:nvSpPr>
                <p:cNvPr id="567" name="AutoShape 10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8" name="AutoShape 10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9" name="AutoShape 10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0" name="AutoShape 10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1" name="AutoShape 11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66" name="Line 11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9" name="Group 112"/>
            <p:cNvGrpSpPr>
              <a:grpSpLocks/>
            </p:cNvGrpSpPr>
            <p:nvPr/>
          </p:nvGrpSpPr>
          <p:grpSpPr bwMode="auto">
            <a:xfrm>
              <a:off x="6735846" y="2503149"/>
              <a:ext cx="77788" cy="533745"/>
              <a:chOff x="405" y="1853"/>
              <a:chExt cx="49" cy="404"/>
            </a:xfrm>
          </p:grpSpPr>
          <p:grpSp>
            <p:nvGrpSpPr>
              <p:cNvPr id="558" name="Group 113"/>
              <p:cNvGrpSpPr>
                <a:grpSpLocks/>
              </p:cNvGrpSpPr>
              <p:nvPr/>
            </p:nvGrpSpPr>
            <p:grpSpPr bwMode="auto">
              <a:xfrm>
                <a:off x="405" y="1853"/>
                <a:ext cx="39" cy="404"/>
                <a:chOff x="405" y="1853"/>
                <a:chExt cx="39" cy="404"/>
              </a:xfrm>
            </p:grpSpPr>
            <p:sp>
              <p:nvSpPr>
                <p:cNvPr id="560" name="AutoShape 11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1" name="AutoShape 11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2" name="AutoShape 11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3" name="AutoShape 11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4" name="AutoShape 11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59" name="Line 11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0" name="Group 120"/>
            <p:cNvGrpSpPr>
              <a:grpSpLocks/>
            </p:cNvGrpSpPr>
            <p:nvPr/>
          </p:nvGrpSpPr>
          <p:grpSpPr bwMode="auto">
            <a:xfrm>
              <a:off x="6897771" y="2500507"/>
              <a:ext cx="77788" cy="533745"/>
              <a:chOff x="405" y="1853"/>
              <a:chExt cx="49" cy="404"/>
            </a:xfrm>
          </p:grpSpPr>
          <p:grpSp>
            <p:nvGrpSpPr>
              <p:cNvPr id="551" name="Group 121"/>
              <p:cNvGrpSpPr>
                <a:grpSpLocks/>
              </p:cNvGrpSpPr>
              <p:nvPr/>
            </p:nvGrpSpPr>
            <p:grpSpPr bwMode="auto">
              <a:xfrm>
                <a:off x="405" y="1853"/>
                <a:ext cx="39" cy="404"/>
                <a:chOff x="405" y="1853"/>
                <a:chExt cx="39" cy="404"/>
              </a:xfrm>
            </p:grpSpPr>
            <p:sp>
              <p:nvSpPr>
                <p:cNvPr id="553"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4"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5"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6"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7"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52"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1" name="Group 128"/>
            <p:cNvGrpSpPr>
              <a:grpSpLocks/>
            </p:cNvGrpSpPr>
            <p:nvPr/>
          </p:nvGrpSpPr>
          <p:grpSpPr bwMode="auto">
            <a:xfrm>
              <a:off x="7064459" y="2500507"/>
              <a:ext cx="77787" cy="533745"/>
              <a:chOff x="405" y="1853"/>
              <a:chExt cx="49" cy="404"/>
            </a:xfrm>
          </p:grpSpPr>
          <p:grpSp>
            <p:nvGrpSpPr>
              <p:cNvPr id="544" name="Group 129"/>
              <p:cNvGrpSpPr>
                <a:grpSpLocks/>
              </p:cNvGrpSpPr>
              <p:nvPr/>
            </p:nvGrpSpPr>
            <p:grpSpPr bwMode="auto">
              <a:xfrm>
                <a:off x="405" y="1853"/>
                <a:ext cx="39" cy="404"/>
                <a:chOff x="405" y="1853"/>
                <a:chExt cx="39" cy="404"/>
              </a:xfrm>
            </p:grpSpPr>
            <p:sp>
              <p:nvSpPr>
                <p:cNvPr id="546" name="AutoShape 13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7" name="AutoShape 13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8" name="AutoShape 13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9" name="AutoShape 13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0" name="AutoShape 13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45" name="Line 13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2" name="Group 136"/>
            <p:cNvGrpSpPr>
              <a:grpSpLocks/>
            </p:cNvGrpSpPr>
            <p:nvPr/>
          </p:nvGrpSpPr>
          <p:grpSpPr bwMode="auto">
            <a:xfrm>
              <a:off x="7226384" y="2501827"/>
              <a:ext cx="77787" cy="533745"/>
              <a:chOff x="405" y="1853"/>
              <a:chExt cx="49" cy="404"/>
            </a:xfrm>
          </p:grpSpPr>
          <p:grpSp>
            <p:nvGrpSpPr>
              <p:cNvPr id="537" name="Group 137"/>
              <p:cNvGrpSpPr>
                <a:grpSpLocks/>
              </p:cNvGrpSpPr>
              <p:nvPr/>
            </p:nvGrpSpPr>
            <p:grpSpPr bwMode="auto">
              <a:xfrm>
                <a:off x="405" y="1853"/>
                <a:ext cx="39" cy="404"/>
                <a:chOff x="405" y="1853"/>
                <a:chExt cx="39" cy="404"/>
              </a:xfrm>
            </p:grpSpPr>
            <p:sp>
              <p:nvSpPr>
                <p:cNvPr id="539"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0"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1"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2"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3"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38"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3" name="Group 144"/>
            <p:cNvGrpSpPr>
              <a:grpSpLocks/>
            </p:cNvGrpSpPr>
            <p:nvPr/>
          </p:nvGrpSpPr>
          <p:grpSpPr bwMode="auto">
            <a:xfrm>
              <a:off x="7545471" y="2500507"/>
              <a:ext cx="77788" cy="533745"/>
              <a:chOff x="405" y="1853"/>
              <a:chExt cx="49" cy="404"/>
            </a:xfrm>
          </p:grpSpPr>
          <p:grpSp>
            <p:nvGrpSpPr>
              <p:cNvPr id="530" name="Group 145"/>
              <p:cNvGrpSpPr>
                <a:grpSpLocks/>
              </p:cNvGrpSpPr>
              <p:nvPr/>
            </p:nvGrpSpPr>
            <p:grpSpPr bwMode="auto">
              <a:xfrm>
                <a:off x="405" y="1853"/>
                <a:ext cx="39" cy="404"/>
                <a:chOff x="405" y="1853"/>
                <a:chExt cx="39" cy="404"/>
              </a:xfrm>
            </p:grpSpPr>
            <p:sp>
              <p:nvSpPr>
                <p:cNvPr id="532" name="AutoShape 14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3" name="AutoShape 14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4" name="AutoShape 14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5" name="AutoShape 14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6" name="AutoShape 15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31" name="Line 15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4" name="Group 152"/>
            <p:cNvGrpSpPr>
              <a:grpSpLocks/>
            </p:cNvGrpSpPr>
            <p:nvPr/>
          </p:nvGrpSpPr>
          <p:grpSpPr bwMode="auto">
            <a:xfrm>
              <a:off x="7696284" y="2505791"/>
              <a:ext cx="77787" cy="533745"/>
              <a:chOff x="405" y="1853"/>
              <a:chExt cx="49" cy="404"/>
            </a:xfrm>
          </p:grpSpPr>
          <p:grpSp>
            <p:nvGrpSpPr>
              <p:cNvPr id="523" name="Group 153"/>
              <p:cNvGrpSpPr>
                <a:grpSpLocks/>
              </p:cNvGrpSpPr>
              <p:nvPr/>
            </p:nvGrpSpPr>
            <p:grpSpPr bwMode="auto">
              <a:xfrm>
                <a:off x="405" y="1853"/>
                <a:ext cx="39" cy="404"/>
                <a:chOff x="405" y="1853"/>
                <a:chExt cx="39" cy="404"/>
              </a:xfrm>
            </p:grpSpPr>
            <p:sp>
              <p:nvSpPr>
                <p:cNvPr id="525" name="AutoShape 15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6" name="AutoShape 15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7" name="AutoShape 15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8" name="AutoShape 15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9" name="AutoShape 15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24" name="Line 15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5" name="Group 160"/>
            <p:cNvGrpSpPr>
              <a:grpSpLocks/>
            </p:cNvGrpSpPr>
            <p:nvPr/>
          </p:nvGrpSpPr>
          <p:grpSpPr bwMode="auto">
            <a:xfrm>
              <a:off x="7381959" y="2500507"/>
              <a:ext cx="77787" cy="533745"/>
              <a:chOff x="405" y="1853"/>
              <a:chExt cx="49" cy="404"/>
            </a:xfrm>
          </p:grpSpPr>
          <p:grpSp>
            <p:nvGrpSpPr>
              <p:cNvPr id="516" name="Group 161"/>
              <p:cNvGrpSpPr>
                <a:grpSpLocks/>
              </p:cNvGrpSpPr>
              <p:nvPr/>
            </p:nvGrpSpPr>
            <p:grpSpPr bwMode="auto">
              <a:xfrm>
                <a:off x="405" y="1853"/>
                <a:ext cx="39" cy="404"/>
                <a:chOff x="405" y="1853"/>
                <a:chExt cx="39" cy="404"/>
              </a:xfrm>
            </p:grpSpPr>
            <p:sp>
              <p:nvSpPr>
                <p:cNvPr id="518"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9"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0"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1"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2"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17"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86" name="Group 168"/>
            <p:cNvGrpSpPr>
              <a:grpSpLocks/>
            </p:cNvGrpSpPr>
            <p:nvPr/>
          </p:nvGrpSpPr>
          <p:grpSpPr bwMode="auto">
            <a:xfrm>
              <a:off x="7858209" y="2501827"/>
              <a:ext cx="77787" cy="533745"/>
              <a:chOff x="405" y="1853"/>
              <a:chExt cx="49" cy="404"/>
            </a:xfrm>
            <a:noFill/>
          </p:grpSpPr>
          <p:grpSp>
            <p:nvGrpSpPr>
              <p:cNvPr id="509" name="Group 169"/>
              <p:cNvGrpSpPr>
                <a:grpSpLocks/>
              </p:cNvGrpSpPr>
              <p:nvPr/>
            </p:nvGrpSpPr>
            <p:grpSpPr bwMode="auto">
              <a:xfrm>
                <a:off x="405" y="1853"/>
                <a:ext cx="39" cy="404"/>
                <a:chOff x="405" y="1853"/>
                <a:chExt cx="39" cy="404"/>
              </a:xfrm>
              <a:grpFill/>
            </p:grpSpPr>
            <p:sp>
              <p:nvSpPr>
                <p:cNvPr id="511" name="AutoShape 17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2" name="AutoShape 17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3" name="AutoShape 17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4" name="AutoShape 17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5" name="AutoShape 17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10" name="Line 17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287" name="AutoShape 176"/>
            <p:cNvCxnSpPr>
              <a:cxnSpLocks noChangeShapeType="1"/>
            </p:cNvCxnSpPr>
            <p:nvPr/>
          </p:nvCxnSpPr>
          <p:spPr bwMode="auto">
            <a:xfrm rot="16200000" flipH="1">
              <a:off x="6288484" y="2142277"/>
              <a:ext cx="664539" cy="96837"/>
            </a:xfrm>
            <a:prstGeom prst="bentConnector3">
              <a:avLst>
                <a:gd name="adj1" fmla="val 9144"/>
              </a:avLst>
            </a:prstGeom>
            <a:noFill/>
            <a:ln w="9525">
              <a:solidFill>
                <a:schemeClr val="tx1"/>
              </a:solidFill>
              <a:miter lim="800000"/>
              <a:headEnd/>
              <a:tailEnd/>
            </a:ln>
          </p:spPr>
        </p:cxnSp>
        <p:cxnSp>
          <p:nvCxnSpPr>
            <p:cNvPr id="288" name="AutoShape 177"/>
            <p:cNvCxnSpPr>
              <a:cxnSpLocks noChangeShapeType="1"/>
            </p:cNvCxnSpPr>
            <p:nvPr/>
          </p:nvCxnSpPr>
          <p:spPr bwMode="auto">
            <a:xfrm rot="16200000" flipH="1">
              <a:off x="6311672" y="2023113"/>
              <a:ext cx="918200" cy="92075"/>
            </a:xfrm>
            <a:prstGeom prst="bentConnector3">
              <a:avLst>
                <a:gd name="adj1" fmla="val 6042"/>
              </a:avLst>
            </a:prstGeom>
            <a:noFill/>
            <a:ln w="9525">
              <a:solidFill>
                <a:schemeClr val="tx1"/>
              </a:solidFill>
              <a:miter lim="800000"/>
              <a:headEnd/>
              <a:tailEnd/>
            </a:ln>
          </p:spPr>
        </p:cxnSp>
        <p:cxnSp>
          <p:nvCxnSpPr>
            <p:cNvPr id="289" name="AutoShape 178"/>
            <p:cNvCxnSpPr>
              <a:cxnSpLocks noChangeShapeType="1"/>
            </p:cNvCxnSpPr>
            <p:nvPr/>
          </p:nvCxnSpPr>
          <p:spPr bwMode="auto">
            <a:xfrm rot="16200000" flipH="1">
              <a:off x="6539515" y="2080317"/>
              <a:ext cx="776837" cy="95250"/>
            </a:xfrm>
            <a:prstGeom prst="bentConnector3">
              <a:avLst>
                <a:gd name="adj1" fmla="val 6972"/>
              </a:avLst>
            </a:prstGeom>
            <a:noFill/>
            <a:ln w="9525">
              <a:solidFill>
                <a:schemeClr val="tx1"/>
              </a:solidFill>
              <a:miter lim="800000"/>
              <a:headEnd/>
              <a:tailEnd/>
            </a:ln>
          </p:spPr>
        </p:cxnSp>
        <p:cxnSp>
          <p:nvCxnSpPr>
            <p:cNvPr id="290" name="AutoShape 179"/>
            <p:cNvCxnSpPr>
              <a:cxnSpLocks noChangeShapeType="1"/>
            </p:cNvCxnSpPr>
            <p:nvPr/>
          </p:nvCxnSpPr>
          <p:spPr bwMode="auto">
            <a:xfrm rot="16200000" flipH="1">
              <a:off x="7294463" y="2175674"/>
              <a:ext cx="517891" cy="139700"/>
            </a:xfrm>
            <a:prstGeom prst="bentConnector3">
              <a:avLst>
                <a:gd name="adj1" fmla="val 50509"/>
              </a:avLst>
            </a:prstGeom>
            <a:noFill/>
            <a:ln w="9525">
              <a:solidFill>
                <a:schemeClr val="tx1"/>
              </a:solidFill>
              <a:miter lim="800000"/>
              <a:headEnd/>
              <a:tailEnd/>
            </a:ln>
          </p:spPr>
        </p:cxnSp>
        <p:sp>
          <p:nvSpPr>
            <p:cNvPr id="291" name="AutoShape 180"/>
            <p:cNvSpPr>
              <a:spLocks noChangeAspect="1" noChangeArrowheads="1"/>
            </p:cNvSpPr>
            <p:nvPr/>
          </p:nvSpPr>
          <p:spPr bwMode="auto">
            <a:xfrm>
              <a:off x="6261184" y="793105"/>
              <a:ext cx="122237" cy="9776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2" name="AutoShape 181"/>
            <p:cNvSpPr>
              <a:spLocks noChangeAspect="1" noChangeArrowheads="1"/>
            </p:cNvSpPr>
            <p:nvPr/>
          </p:nvSpPr>
          <p:spPr bwMode="auto">
            <a:xfrm>
              <a:off x="7861384" y="793105"/>
              <a:ext cx="122237" cy="9776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4" name="AutoShape 183"/>
            <p:cNvSpPr>
              <a:spLocks noChangeAspect="1" noChangeArrowheads="1"/>
            </p:cNvSpPr>
            <p:nvPr/>
          </p:nvSpPr>
          <p:spPr bwMode="auto">
            <a:xfrm>
              <a:off x="7120021" y="1277968"/>
              <a:ext cx="122238" cy="9776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5" name="Line 184"/>
            <p:cNvSpPr>
              <a:spLocks noChangeShapeType="1"/>
            </p:cNvSpPr>
            <p:nvPr/>
          </p:nvSpPr>
          <p:spPr bwMode="auto">
            <a:xfrm flipH="1">
              <a:off x="7169234" y="915972"/>
              <a:ext cx="0" cy="30254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6" name="Line 185"/>
            <p:cNvSpPr>
              <a:spLocks noChangeShapeType="1"/>
            </p:cNvSpPr>
            <p:nvPr/>
          </p:nvSpPr>
          <p:spPr bwMode="auto">
            <a:xfrm flipH="1">
              <a:off x="7178759" y="1296937"/>
              <a:ext cx="4762" cy="227238"/>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cxnSp>
          <p:nvCxnSpPr>
            <p:cNvPr id="297" name="AutoShape 186"/>
            <p:cNvCxnSpPr>
              <a:cxnSpLocks noChangeShapeType="1"/>
              <a:endCxn id="589" idx="2"/>
            </p:cNvCxnSpPr>
            <p:nvPr/>
          </p:nvCxnSpPr>
          <p:spPr bwMode="auto">
            <a:xfrm rot="16200000">
              <a:off x="5956649" y="2706681"/>
              <a:ext cx="199494" cy="85725"/>
            </a:xfrm>
            <a:prstGeom prst="bentConnector2">
              <a:avLst/>
            </a:prstGeom>
            <a:noFill/>
            <a:ln w="9525">
              <a:solidFill>
                <a:schemeClr val="tx1"/>
              </a:solidFill>
              <a:miter lim="800000"/>
              <a:headEnd/>
              <a:tailEnd/>
            </a:ln>
          </p:spPr>
        </p:cxnSp>
        <p:sp>
          <p:nvSpPr>
            <p:cNvPr id="298" name="Rectangle 187"/>
            <p:cNvSpPr>
              <a:spLocks noChangeArrowheads="1"/>
            </p:cNvSpPr>
            <p:nvPr/>
          </p:nvSpPr>
          <p:spPr bwMode="auto">
            <a:xfrm>
              <a:off x="5932571" y="4664656"/>
              <a:ext cx="266700" cy="664540"/>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9" name="Rectangle 188"/>
            <p:cNvSpPr>
              <a:spLocks noChangeArrowheads="1"/>
            </p:cNvSpPr>
            <p:nvPr/>
          </p:nvSpPr>
          <p:spPr bwMode="auto">
            <a:xfrm>
              <a:off x="6456446" y="4672583"/>
              <a:ext cx="266700" cy="664540"/>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0" name="Rectangle 189"/>
            <p:cNvSpPr>
              <a:spLocks noChangeArrowheads="1"/>
            </p:cNvSpPr>
            <p:nvPr/>
          </p:nvSpPr>
          <p:spPr bwMode="auto">
            <a:xfrm>
              <a:off x="7751846" y="4672583"/>
              <a:ext cx="266700" cy="664540"/>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301" name="AutoShape 190"/>
            <p:cNvCxnSpPr>
              <a:cxnSpLocks noChangeShapeType="1"/>
              <a:stCxn id="515" idx="2"/>
            </p:cNvCxnSpPr>
            <p:nvPr/>
          </p:nvCxnSpPr>
          <p:spPr bwMode="auto">
            <a:xfrm rot="16200000" flipH="1">
              <a:off x="7720063" y="3221323"/>
              <a:ext cx="346142" cy="6350"/>
            </a:xfrm>
            <a:prstGeom prst="bentConnector3">
              <a:avLst>
                <a:gd name="adj1" fmla="val 47708"/>
              </a:avLst>
            </a:prstGeom>
            <a:noFill/>
            <a:ln w="9525">
              <a:solidFill>
                <a:schemeClr val="tx1"/>
              </a:solidFill>
              <a:miter lim="800000"/>
              <a:headEnd/>
              <a:tailEnd/>
            </a:ln>
          </p:spPr>
        </p:cxnSp>
        <p:grpSp>
          <p:nvGrpSpPr>
            <p:cNvPr id="302" name="Group 80"/>
            <p:cNvGrpSpPr>
              <a:grpSpLocks/>
            </p:cNvGrpSpPr>
            <p:nvPr/>
          </p:nvGrpSpPr>
          <p:grpSpPr bwMode="auto">
            <a:xfrm>
              <a:off x="6119698" y="3232094"/>
              <a:ext cx="77787" cy="533745"/>
              <a:chOff x="405" y="1853"/>
              <a:chExt cx="49" cy="404"/>
            </a:xfrm>
            <a:solidFill>
              <a:schemeClr val="tx1"/>
            </a:solidFill>
          </p:grpSpPr>
          <p:grpSp>
            <p:nvGrpSpPr>
              <p:cNvPr id="502" name="Group 81"/>
              <p:cNvGrpSpPr>
                <a:grpSpLocks/>
              </p:cNvGrpSpPr>
              <p:nvPr/>
            </p:nvGrpSpPr>
            <p:grpSpPr bwMode="auto">
              <a:xfrm>
                <a:off x="405" y="1853"/>
                <a:ext cx="39" cy="404"/>
                <a:chOff x="405" y="1853"/>
                <a:chExt cx="39" cy="404"/>
              </a:xfrm>
              <a:grpFill/>
            </p:grpSpPr>
            <p:sp>
              <p:nvSpPr>
                <p:cNvPr id="504" name="AutoShape 82"/>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5" name="AutoShape 83"/>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6" name="AutoShape 84"/>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7" name="AutoShape 85"/>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8" name="AutoShape 86"/>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03" name="Line 87"/>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3" name="Group 88"/>
            <p:cNvGrpSpPr>
              <a:grpSpLocks/>
            </p:cNvGrpSpPr>
            <p:nvPr/>
          </p:nvGrpSpPr>
          <p:grpSpPr bwMode="auto">
            <a:xfrm>
              <a:off x="6268923" y="3233414"/>
              <a:ext cx="77787" cy="533745"/>
              <a:chOff x="405" y="1853"/>
              <a:chExt cx="49" cy="404"/>
            </a:xfrm>
            <a:noFill/>
          </p:grpSpPr>
          <p:grpSp>
            <p:nvGrpSpPr>
              <p:cNvPr id="495" name="Group 89"/>
              <p:cNvGrpSpPr>
                <a:grpSpLocks/>
              </p:cNvGrpSpPr>
              <p:nvPr/>
            </p:nvGrpSpPr>
            <p:grpSpPr bwMode="auto">
              <a:xfrm>
                <a:off x="405" y="1853"/>
                <a:ext cx="39" cy="404"/>
                <a:chOff x="405" y="1853"/>
                <a:chExt cx="39" cy="404"/>
              </a:xfrm>
              <a:grpFill/>
            </p:grpSpPr>
            <p:sp>
              <p:nvSpPr>
                <p:cNvPr id="497" name="AutoShape 9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8" name="AutoShape 9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9" name="AutoShape 9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0" name="AutoShape 9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1" name="AutoShape 9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96" name="Line 9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4" name="Group 96"/>
            <p:cNvGrpSpPr>
              <a:grpSpLocks/>
            </p:cNvGrpSpPr>
            <p:nvPr/>
          </p:nvGrpSpPr>
          <p:grpSpPr bwMode="auto">
            <a:xfrm>
              <a:off x="6429260" y="3229451"/>
              <a:ext cx="77788" cy="533745"/>
              <a:chOff x="405" y="1853"/>
              <a:chExt cx="49" cy="404"/>
            </a:xfrm>
            <a:solidFill>
              <a:schemeClr val="tx1"/>
            </a:solidFill>
          </p:grpSpPr>
          <p:grpSp>
            <p:nvGrpSpPr>
              <p:cNvPr id="488" name="Group 97"/>
              <p:cNvGrpSpPr>
                <a:grpSpLocks/>
              </p:cNvGrpSpPr>
              <p:nvPr/>
            </p:nvGrpSpPr>
            <p:grpSpPr bwMode="auto">
              <a:xfrm>
                <a:off x="405" y="1853"/>
                <a:ext cx="39" cy="404"/>
                <a:chOff x="405" y="1853"/>
                <a:chExt cx="39" cy="404"/>
              </a:xfrm>
              <a:grpFill/>
            </p:grpSpPr>
            <p:sp>
              <p:nvSpPr>
                <p:cNvPr id="490" name="AutoShape 98"/>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1" name="AutoShape 99"/>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2" name="AutoShape 100"/>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3" name="AutoShape 101"/>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4" name="AutoShape 102"/>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89" name="Line 103"/>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5" name="Group 104"/>
            <p:cNvGrpSpPr>
              <a:grpSpLocks/>
            </p:cNvGrpSpPr>
            <p:nvPr/>
          </p:nvGrpSpPr>
          <p:grpSpPr bwMode="auto">
            <a:xfrm>
              <a:off x="6591185" y="3234736"/>
              <a:ext cx="77788" cy="533745"/>
              <a:chOff x="405" y="1853"/>
              <a:chExt cx="49" cy="404"/>
            </a:xfrm>
            <a:noFill/>
          </p:grpSpPr>
          <p:grpSp>
            <p:nvGrpSpPr>
              <p:cNvPr id="481" name="Group 105"/>
              <p:cNvGrpSpPr>
                <a:grpSpLocks/>
              </p:cNvGrpSpPr>
              <p:nvPr/>
            </p:nvGrpSpPr>
            <p:grpSpPr bwMode="auto">
              <a:xfrm>
                <a:off x="405" y="1853"/>
                <a:ext cx="39" cy="404"/>
                <a:chOff x="405" y="1853"/>
                <a:chExt cx="39" cy="404"/>
              </a:xfrm>
              <a:grpFill/>
            </p:grpSpPr>
            <p:sp>
              <p:nvSpPr>
                <p:cNvPr id="483" name="AutoShape 10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4" name="AutoShape 10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5" name="AutoShape 10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6" name="AutoShape 10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7" name="AutoShape 11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82" name="Line 11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6" name="Group 112"/>
            <p:cNvGrpSpPr>
              <a:grpSpLocks/>
            </p:cNvGrpSpPr>
            <p:nvPr/>
          </p:nvGrpSpPr>
          <p:grpSpPr bwMode="auto">
            <a:xfrm>
              <a:off x="6737235" y="3232094"/>
              <a:ext cx="77788" cy="533745"/>
              <a:chOff x="405" y="1853"/>
              <a:chExt cx="49" cy="404"/>
            </a:xfrm>
          </p:grpSpPr>
          <p:grpSp>
            <p:nvGrpSpPr>
              <p:cNvPr id="474" name="Group 113"/>
              <p:cNvGrpSpPr>
                <a:grpSpLocks/>
              </p:cNvGrpSpPr>
              <p:nvPr/>
            </p:nvGrpSpPr>
            <p:grpSpPr bwMode="auto">
              <a:xfrm>
                <a:off x="405" y="1853"/>
                <a:ext cx="39" cy="404"/>
                <a:chOff x="405" y="1853"/>
                <a:chExt cx="39" cy="404"/>
              </a:xfrm>
            </p:grpSpPr>
            <p:sp>
              <p:nvSpPr>
                <p:cNvPr id="476" name="AutoShape 11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7" name="AutoShape 11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8" name="AutoShape 11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9" name="AutoShape 11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0" name="AutoShape 11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75" name="Line 11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7" name="Group 120"/>
            <p:cNvGrpSpPr>
              <a:grpSpLocks/>
            </p:cNvGrpSpPr>
            <p:nvPr/>
          </p:nvGrpSpPr>
          <p:grpSpPr bwMode="auto">
            <a:xfrm>
              <a:off x="6899160" y="3229451"/>
              <a:ext cx="77788" cy="533745"/>
              <a:chOff x="405" y="1853"/>
              <a:chExt cx="49" cy="404"/>
            </a:xfrm>
          </p:grpSpPr>
          <p:grpSp>
            <p:nvGrpSpPr>
              <p:cNvPr id="467" name="Group 121"/>
              <p:cNvGrpSpPr>
                <a:grpSpLocks/>
              </p:cNvGrpSpPr>
              <p:nvPr/>
            </p:nvGrpSpPr>
            <p:grpSpPr bwMode="auto">
              <a:xfrm>
                <a:off x="405" y="1853"/>
                <a:ext cx="39" cy="404"/>
                <a:chOff x="405" y="1853"/>
                <a:chExt cx="39" cy="404"/>
              </a:xfrm>
            </p:grpSpPr>
            <p:sp>
              <p:nvSpPr>
                <p:cNvPr id="469"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0"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1"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2"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3"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68"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8" name="Group 128"/>
            <p:cNvGrpSpPr>
              <a:grpSpLocks/>
            </p:cNvGrpSpPr>
            <p:nvPr/>
          </p:nvGrpSpPr>
          <p:grpSpPr bwMode="auto">
            <a:xfrm>
              <a:off x="7065848" y="3229451"/>
              <a:ext cx="77787" cy="533745"/>
              <a:chOff x="405" y="1853"/>
              <a:chExt cx="49" cy="404"/>
            </a:xfrm>
            <a:solidFill>
              <a:schemeClr val="tx1"/>
            </a:solidFill>
          </p:grpSpPr>
          <p:grpSp>
            <p:nvGrpSpPr>
              <p:cNvPr id="460" name="Group 129"/>
              <p:cNvGrpSpPr>
                <a:grpSpLocks/>
              </p:cNvGrpSpPr>
              <p:nvPr/>
            </p:nvGrpSpPr>
            <p:grpSpPr bwMode="auto">
              <a:xfrm>
                <a:off x="405" y="1853"/>
                <a:ext cx="39" cy="404"/>
                <a:chOff x="405" y="1853"/>
                <a:chExt cx="39" cy="404"/>
              </a:xfrm>
              <a:grpFill/>
            </p:grpSpPr>
            <p:sp>
              <p:nvSpPr>
                <p:cNvPr id="462" name="AutoShape 13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3" name="AutoShape 13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4" name="AutoShape 13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5" name="AutoShape 13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6" name="AutoShape 13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61" name="Line 13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9" name="Group 136"/>
            <p:cNvGrpSpPr>
              <a:grpSpLocks/>
            </p:cNvGrpSpPr>
            <p:nvPr/>
          </p:nvGrpSpPr>
          <p:grpSpPr bwMode="auto">
            <a:xfrm>
              <a:off x="7227773" y="3230772"/>
              <a:ext cx="77787" cy="533745"/>
              <a:chOff x="405" y="1853"/>
              <a:chExt cx="49" cy="404"/>
            </a:xfrm>
          </p:grpSpPr>
          <p:grpSp>
            <p:nvGrpSpPr>
              <p:cNvPr id="453" name="Group 137"/>
              <p:cNvGrpSpPr>
                <a:grpSpLocks/>
              </p:cNvGrpSpPr>
              <p:nvPr/>
            </p:nvGrpSpPr>
            <p:grpSpPr bwMode="auto">
              <a:xfrm>
                <a:off x="405" y="1853"/>
                <a:ext cx="39" cy="404"/>
                <a:chOff x="405" y="1853"/>
                <a:chExt cx="39" cy="404"/>
              </a:xfrm>
            </p:grpSpPr>
            <p:sp>
              <p:nvSpPr>
                <p:cNvPr id="455"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6"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7"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8"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9"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54"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0" name="Group 144"/>
            <p:cNvGrpSpPr>
              <a:grpSpLocks/>
            </p:cNvGrpSpPr>
            <p:nvPr/>
          </p:nvGrpSpPr>
          <p:grpSpPr bwMode="auto">
            <a:xfrm>
              <a:off x="7546860" y="3229451"/>
              <a:ext cx="77788" cy="533745"/>
              <a:chOff x="405" y="1853"/>
              <a:chExt cx="49" cy="404"/>
            </a:xfrm>
          </p:grpSpPr>
          <p:grpSp>
            <p:nvGrpSpPr>
              <p:cNvPr id="446" name="Group 145"/>
              <p:cNvGrpSpPr>
                <a:grpSpLocks/>
              </p:cNvGrpSpPr>
              <p:nvPr/>
            </p:nvGrpSpPr>
            <p:grpSpPr bwMode="auto">
              <a:xfrm>
                <a:off x="405" y="1853"/>
                <a:ext cx="39" cy="404"/>
                <a:chOff x="405" y="1853"/>
                <a:chExt cx="39" cy="404"/>
              </a:xfrm>
            </p:grpSpPr>
            <p:sp>
              <p:nvSpPr>
                <p:cNvPr id="448" name="AutoShape 14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9" name="AutoShape 14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0" name="AutoShape 14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1" name="AutoShape 14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2" name="AutoShape 15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47" name="Line 15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1" name="Group 152"/>
            <p:cNvGrpSpPr>
              <a:grpSpLocks/>
            </p:cNvGrpSpPr>
            <p:nvPr/>
          </p:nvGrpSpPr>
          <p:grpSpPr bwMode="auto">
            <a:xfrm>
              <a:off x="7697673" y="3234736"/>
              <a:ext cx="77787" cy="533745"/>
              <a:chOff x="405" y="1853"/>
              <a:chExt cx="49" cy="404"/>
            </a:xfrm>
            <a:noFill/>
          </p:grpSpPr>
          <p:grpSp>
            <p:nvGrpSpPr>
              <p:cNvPr id="439" name="Group 153"/>
              <p:cNvGrpSpPr>
                <a:grpSpLocks/>
              </p:cNvGrpSpPr>
              <p:nvPr/>
            </p:nvGrpSpPr>
            <p:grpSpPr bwMode="auto">
              <a:xfrm>
                <a:off x="405" y="1853"/>
                <a:ext cx="39" cy="404"/>
                <a:chOff x="405" y="1853"/>
                <a:chExt cx="39" cy="404"/>
              </a:xfrm>
              <a:grpFill/>
            </p:grpSpPr>
            <p:sp>
              <p:nvSpPr>
                <p:cNvPr id="441" name="AutoShape 154"/>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2" name="AutoShape 155"/>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3" name="AutoShape 156"/>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4" name="AutoShape 157"/>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5" name="AutoShape 158"/>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40" name="Line 159"/>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2" name="Group 160"/>
            <p:cNvGrpSpPr>
              <a:grpSpLocks/>
            </p:cNvGrpSpPr>
            <p:nvPr/>
          </p:nvGrpSpPr>
          <p:grpSpPr bwMode="auto">
            <a:xfrm>
              <a:off x="7383348" y="3229451"/>
              <a:ext cx="77787" cy="533745"/>
              <a:chOff x="405" y="1853"/>
              <a:chExt cx="49" cy="404"/>
            </a:xfrm>
          </p:grpSpPr>
          <p:grpSp>
            <p:nvGrpSpPr>
              <p:cNvPr id="432" name="Group 161"/>
              <p:cNvGrpSpPr>
                <a:grpSpLocks/>
              </p:cNvGrpSpPr>
              <p:nvPr/>
            </p:nvGrpSpPr>
            <p:grpSpPr bwMode="auto">
              <a:xfrm>
                <a:off x="405" y="1853"/>
                <a:ext cx="39" cy="404"/>
                <a:chOff x="405" y="1853"/>
                <a:chExt cx="39" cy="404"/>
              </a:xfrm>
            </p:grpSpPr>
            <p:sp>
              <p:nvSpPr>
                <p:cNvPr id="434"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5"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6"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7"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8"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33"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3" name="Group 168"/>
            <p:cNvGrpSpPr>
              <a:grpSpLocks/>
            </p:cNvGrpSpPr>
            <p:nvPr/>
          </p:nvGrpSpPr>
          <p:grpSpPr bwMode="auto">
            <a:xfrm>
              <a:off x="7859598" y="3230772"/>
              <a:ext cx="77787" cy="533745"/>
              <a:chOff x="405" y="1853"/>
              <a:chExt cx="49" cy="404"/>
            </a:xfrm>
            <a:noFill/>
          </p:grpSpPr>
          <p:grpSp>
            <p:nvGrpSpPr>
              <p:cNvPr id="425" name="Group 169"/>
              <p:cNvGrpSpPr>
                <a:grpSpLocks/>
              </p:cNvGrpSpPr>
              <p:nvPr/>
            </p:nvGrpSpPr>
            <p:grpSpPr bwMode="auto">
              <a:xfrm>
                <a:off x="405" y="1853"/>
                <a:ext cx="39" cy="404"/>
                <a:chOff x="405" y="1853"/>
                <a:chExt cx="39" cy="404"/>
              </a:xfrm>
              <a:grpFill/>
            </p:grpSpPr>
            <p:sp>
              <p:nvSpPr>
                <p:cNvPr id="427" name="AutoShape 17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8" name="AutoShape 17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9" name="AutoShape 17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0" name="AutoShape 17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1" name="AutoShape 17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26" name="Line 17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314" name="AutoShape 190"/>
            <p:cNvCxnSpPr>
              <a:cxnSpLocks noChangeShapeType="1"/>
              <a:stCxn id="431" idx="2"/>
            </p:cNvCxnSpPr>
            <p:nvPr/>
          </p:nvCxnSpPr>
          <p:spPr bwMode="auto">
            <a:xfrm rot="16200000" flipH="1">
              <a:off x="7721452" y="3950267"/>
              <a:ext cx="346142" cy="6350"/>
            </a:xfrm>
            <a:prstGeom prst="bentConnector3">
              <a:avLst>
                <a:gd name="adj1" fmla="val 47708"/>
              </a:avLst>
            </a:prstGeom>
            <a:noFill/>
            <a:ln w="9525">
              <a:solidFill>
                <a:schemeClr val="tx1"/>
              </a:solidFill>
              <a:miter lim="800000"/>
              <a:headEnd/>
              <a:tailEnd/>
            </a:ln>
          </p:spPr>
        </p:cxnSp>
        <p:cxnSp>
          <p:nvCxnSpPr>
            <p:cNvPr id="315" name="AutoShape 51"/>
            <p:cNvCxnSpPr>
              <a:cxnSpLocks noChangeShapeType="1"/>
            </p:cNvCxnSpPr>
            <p:nvPr/>
          </p:nvCxnSpPr>
          <p:spPr bwMode="auto">
            <a:xfrm rot="16200000" flipH="1">
              <a:off x="5768960" y="4539354"/>
              <a:ext cx="544315" cy="52387"/>
            </a:xfrm>
            <a:prstGeom prst="bentConnector3">
              <a:avLst>
                <a:gd name="adj1" fmla="val 50000"/>
              </a:avLst>
            </a:prstGeom>
            <a:noFill/>
            <a:ln w="9525">
              <a:solidFill>
                <a:schemeClr val="tx1"/>
              </a:solidFill>
              <a:miter lim="800000"/>
              <a:headEnd/>
              <a:tailEnd/>
            </a:ln>
          </p:spPr>
        </p:cxnSp>
        <p:grpSp>
          <p:nvGrpSpPr>
            <p:cNvPr id="316" name="Group 80"/>
            <p:cNvGrpSpPr>
              <a:grpSpLocks/>
            </p:cNvGrpSpPr>
            <p:nvPr/>
          </p:nvGrpSpPr>
          <p:grpSpPr bwMode="auto">
            <a:xfrm>
              <a:off x="6119698" y="3951213"/>
              <a:ext cx="77787" cy="533745"/>
              <a:chOff x="405" y="1853"/>
              <a:chExt cx="49" cy="404"/>
            </a:xfrm>
            <a:solidFill>
              <a:schemeClr val="tx1"/>
            </a:solidFill>
          </p:grpSpPr>
          <p:grpSp>
            <p:nvGrpSpPr>
              <p:cNvPr id="418" name="Group 81"/>
              <p:cNvGrpSpPr>
                <a:grpSpLocks/>
              </p:cNvGrpSpPr>
              <p:nvPr/>
            </p:nvGrpSpPr>
            <p:grpSpPr bwMode="auto">
              <a:xfrm>
                <a:off x="405" y="1853"/>
                <a:ext cx="39" cy="404"/>
                <a:chOff x="405" y="1853"/>
                <a:chExt cx="39" cy="404"/>
              </a:xfrm>
              <a:grpFill/>
            </p:grpSpPr>
            <p:sp>
              <p:nvSpPr>
                <p:cNvPr id="420" name="AutoShape 82"/>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1" name="AutoShape 83"/>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2" name="AutoShape 84"/>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3" name="AutoShape 85"/>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4" name="AutoShape 86"/>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19" name="Line 87"/>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7" name="Group 88"/>
            <p:cNvGrpSpPr>
              <a:grpSpLocks/>
            </p:cNvGrpSpPr>
            <p:nvPr/>
          </p:nvGrpSpPr>
          <p:grpSpPr bwMode="auto">
            <a:xfrm>
              <a:off x="6268923" y="3952534"/>
              <a:ext cx="77787" cy="533745"/>
              <a:chOff x="405" y="1853"/>
              <a:chExt cx="49" cy="404"/>
            </a:xfrm>
            <a:solidFill>
              <a:schemeClr val="bg1"/>
            </a:solidFill>
          </p:grpSpPr>
          <p:grpSp>
            <p:nvGrpSpPr>
              <p:cNvPr id="411" name="Group 89"/>
              <p:cNvGrpSpPr>
                <a:grpSpLocks/>
              </p:cNvGrpSpPr>
              <p:nvPr/>
            </p:nvGrpSpPr>
            <p:grpSpPr bwMode="auto">
              <a:xfrm>
                <a:off x="405" y="1853"/>
                <a:ext cx="39" cy="404"/>
                <a:chOff x="405" y="1853"/>
                <a:chExt cx="39" cy="404"/>
              </a:xfrm>
              <a:grpFill/>
            </p:grpSpPr>
            <p:sp>
              <p:nvSpPr>
                <p:cNvPr id="413" name="AutoShape 9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4" name="AutoShape 9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5" name="AutoShape 9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6" name="AutoShape 9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7" name="AutoShape 9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12" name="Line 9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8" name="Group 96"/>
            <p:cNvGrpSpPr>
              <a:grpSpLocks/>
            </p:cNvGrpSpPr>
            <p:nvPr/>
          </p:nvGrpSpPr>
          <p:grpSpPr bwMode="auto">
            <a:xfrm>
              <a:off x="6429260" y="3948571"/>
              <a:ext cx="77788" cy="533745"/>
              <a:chOff x="405" y="1853"/>
              <a:chExt cx="49" cy="404"/>
            </a:xfrm>
            <a:solidFill>
              <a:schemeClr val="bg1"/>
            </a:solidFill>
          </p:grpSpPr>
          <p:grpSp>
            <p:nvGrpSpPr>
              <p:cNvPr id="404" name="Group 97"/>
              <p:cNvGrpSpPr>
                <a:grpSpLocks/>
              </p:cNvGrpSpPr>
              <p:nvPr/>
            </p:nvGrpSpPr>
            <p:grpSpPr bwMode="auto">
              <a:xfrm>
                <a:off x="405" y="1853"/>
                <a:ext cx="39" cy="404"/>
                <a:chOff x="405" y="1853"/>
                <a:chExt cx="39" cy="404"/>
              </a:xfrm>
              <a:grpFill/>
            </p:grpSpPr>
            <p:sp>
              <p:nvSpPr>
                <p:cNvPr id="406" name="AutoShape 98"/>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7" name="AutoShape 99"/>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8" name="AutoShape 100"/>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9" name="AutoShape 101"/>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0" name="AutoShape 102"/>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05" name="Line 103"/>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9" name="Group 104"/>
            <p:cNvGrpSpPr>
              <a:grpSpLocks/>
            </p:cNvGrpSpPr>
            <p:nvPr/>
          </p:nvGrpSpPr>
          <p:grpSpPr bwMode="auto">
            <a:xfrm>
              <a:off x="6591185" y="3953855"/>
              <a:ext cx="77788" cy="533745"/>
              <a:chOff x="405" y="1853"/>
              <a:chExt cx="49" cy="404"/>
            </a:xfrm>
            <a:solidFill>
              <a:schemeClr val="bg1"/>
            </a:solidFill>
          </p:grpSpPr>
          <p:grpSp>
            <p:nvGrpSpPr>
              <p:cNvPr id="397" name="Group 105"/>
              <p:cNvGrpSpPr>
                <a:grpSpLocks/>
              </p:cNvGrpSpPr>
              <p:nvPr/>
            </p:nvGrpSpPr>
            <p:grpSpPr bwMode="auto">
              <a:xfrm>
                <a:off x="405" y="1853"/>
                <a:ext cx="39" cy="404"/>
                <a:chOff x="405" y="1853"/>
                <a:chExt cx="39" cy="404"/>
              </a:xfrm>
              <a:grpFill/>
            </p:grpSpPr>
            <p:sp>
              <p:nvSpPr>
                <p:cNvPr id="399" name="AutoShape 10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0" name="AutoShape 10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1" name="AutoShape 10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2" name="AutoShape 10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3" name="AutoShape 11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98" name="Line 11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0" name="Group 112"/>
            <p:cNvGrpSpPr>
              <a:grpSpLocks/>
            </p:cNvGrpSpPr>
            <p:nvPr/>
          </p:nvGrpSpPr>
          <p:grpSpPr bwMode="auto">
            <a:xfrm>
              <a:off x="6737235" y="3951213"/>
              <a:ext cx="77788" cy="533745"/>
              <a:chOff x="405" y="1853"/>
              <a:chExt cx="49" cy="404"/>
            </a:xfrm>
            <a:solidFill>
              <a:schemeClr val="bg1"/>
            </a:solidFill>
          </p:grpSpPr>
          <p:grpSp>
            <p:nvGrpSpPr>
              <p:cNvPr id="390" name="Group 113"/>
              <p:cNvGrpSpPr>
                <a:grpSpLocks/>
              </p:cNvGrpSpPr>
              <p:nvPr/>
            </p:nvGrpSpPr>
            <p:grpSpPr bwMode="auto">
              <a:xfrm>
                <a:off x="405" y="1853"/>
                <a:ext cx="39" cy="404"/>
                <a:chOff x="405" y="1853"/>
                <a:chExt cx="39" cy="404"/>
              </a:xfrm>
              <a:grpFill/>
            </p:grpSpPr>
            <p:sp>
              <p:nvSpPr>
                <p:cNvPr id="392" name="AutoShape 114"/>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3" name="AutoShape 115"/>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4" name="AutoShape 116"/>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5" name="AutoShape 117"/>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6" name="AutoShape 118"/>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91" name="Line 119"/>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1" name="Group 120"/>
            <p:cNvGrpSpPr>
              <a:grpSpLocks/>
            </p:cNvGrpSpPr>
            <p:nvPr/>
          </p:nvGrpSpPr>
          <p:grpSpPr bwMode="auto">
            <a:xfrm>
              <a:off x="6899160" y="3948571"/>
              <a:ext cx="77788" cy="533745"/>
              <a:chOff x="405" y="1853"/>
              <a:chExt cx="49" cy="404"/>
            </a:xfrm>
          </p:grpSpPr>
          <p:grpSp>
            <p:nvGrpSpPr>
              <p:cNvPr id="383" name="Group 121"/>
              <p:cNvGrpSpPr>
                <a:grpSpLocks/>
              </p:cNvGrpSpPr>
              <p:nvPr/>
            </p:nvGrpSpPr>
            <p:grpSpPr bwMode="auto">
              <a:xfrm>
                <a:off x="405" y="1853"/>
                <a:ext cx="39" cy="404"/>
                <a:chOff x="405" y="1853"/>
                <a:chExt cx="39" cy="404"/>
              </a:xfrm>
            </p:grpSpPr>
            <p:sp>
              <p:nvSpPr>
                <p:cNvPr id="385" name="AutoShape 12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6" name="AutoShape 12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7" name="AutoShape 12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8" name="AutoShape 12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9" name="AutoShape 12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84" name="Line 1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2" name="Group 128"/>
            <p:cNvGrpSpPr>
              <a:grpSpLocks/>
            </p:cNvGrpSpPr>
            <p:nvPr/>
          </p:nvGrpSpPr>
          <p:grpSpPr bwMode="auto">
            <a:xfrm>
              <a:off x="7065848" y="3948571"/>
              <a:ext cx="77787" cy="533745"/>
              <a:chOff x="405" y="1853"/>
              <a:chExt cx="49" cy="404"/>
            </a:xfrm>
          </p:grpSpPr>
          <p:grpSp>
            <p:nvGrpSpPr>
              <p:cNvPr id="376" name="Group 129"/>
              <p:cNvGrpSpPr>
                <a:grpSpLocks/>
              </p:cNvGrpSpPr>
              <p:nvPr/>
            </p:nvGrpSpPr>
            <p:grpSpPr bwMode="auto">
              <a:xfrm>
                <a:off x="405" y="1853"/>
                <a:ext cx="39" cy="404"/>
                <a:chOff x="405" y="1853"/>
                <a:chExt cx="39" cy="404"/>
              </a:xfrm>
            </p:grpSpPr>
            <p:sp>
              <p:nvSpPr>
                <p:cNvPr id="378" name="AutoShape 13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9" name="AutoShape 13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0" name="AutoShape 13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1" name="AutoShape 13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2" name="AutoShape 13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77" name="Line 13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3" name="Group 136"/>
            <p:cNvGrpSpPr>
              <a:grpSpLocks/>
            </p:cNvGrpSpPr>
            <p:nvPr/>
          </p:nvGrpSpPr>
          <p:grpSpPr bwMode="auto">
            <a:xfrm>
              <a:off x="7227773" y="3949891"/>
              <a:ext cx="77787" cy="533745"/>
              <a:chOff x="405" y="1853"/>
              <a:chExt cx="49" cy="404"/>
            </a:xfrm>
          </p:grpSpPr>
          <p:grpSp>
            <p:nvGrpSpPr>
              <p:cNvPr id="369" name="Group 137"/>
              <p:cNvGrpSpPr>
                <a:grpSpLocks/>
              </p:cNvGrpSpPr>
              <p:nvPr/>
            </p:nvGrpSpPr>
            <p:grpSpPr bwMode="auto">
              <a:xfrm>
                <a:off x="405" y="1853"/>
                <a:ext cx="39" cy="404"/>
                <a:chOff x="405" y="1853"/>
                <a:chExt cx="39" cy="404"/>
              </a:xfrm>
            </p:grpSpPr>
            <p:sp>
              <p:nvSpPr>
                <p:cNvPr id="371" name="AutoShape 13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2" name="AutoShape 13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3" name="AutoShape 14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4" name="AutoShape 14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5" name="AutoShape 14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70" name="Line 1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4" name="Group 144"/>
            <p:cNvGrpSpPr>
              <a:grpSpLocks/>
            </p:cNvGrpSpPr>
            <p:nvPr/>
          </p:nvGrpSpPr>
          <p:grpSpPr bwMode="auto">
            <a:xfrm>
              <a:off x="7546860" y="3948571"/>
              <a:ext cx="77788" cy="533745"/>
              <a:chOff x="405" y="1853"/>
              <a:chExt cx="49" cy="404"/>
            </a:xfrm>
            <a:solidFill>
              <a:schemeClr val="tx1"/>
            </a:solidFill>
          </p:grpSpPr>
          <p:grpSp>
            <p:nvGrpSpPr>
              <p:cNvPr id="362" name="Group 145"/>
              <p:cNvGrpSpPr>
                <a:grpSpLocks/>
              </p:cNvGrpSpPr>
              <p:nvPr/>
            </p:nvGrpSpPr>
            <p:grpSpPr bwMode="auto">
              <a:xfrm>
                <a:off x="405" y="1853"/>
                <a:ext cx="39" cy="404"/>
                <a:chOff x="405" y="1853"/>
                <a:chExt cx="39" cy="404"/>
              </a:xfrm>
              <a:grpFill/>
            </p:grpSpPr>
            <p:sp>
              <p:nvSpPr>
                <p:cNvPr id="364" name="AutoShape 146"/>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5" name="AutoShape 147"/>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6" name="AutoShape 148"/>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7" name="AutoShape 149"/>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8" name="AutoShape 150"/>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63" name="Line 151"/>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5" name="Group 152"/>
            <p:cNvGrpSpPr>
              <a:grpSpLocks/>
            </p:cNvGrpSpPr>
            <p:nvPr/>
          </p:nvGrpSpPr>
          <p:grpSpPr bwMode="auto">
            <a:xfrm>
              <a:off x="7697673" y="3953855"/>
              <a:ext cx="77787" cy="533745"/>
              <a:chOff x="405" y="1853"/>
              <a:chExt cx="49" cy="404"/>
            </a:xfrm>
            <a:noFill/>
          </p:grpSpPr>
          <p:grpSp>
            <p:nvGrpSpPr>
              <p:cNvPr id="355" name="Group 153"/>
              <p:cNvGrpSpPr>
                <a:grpSpLocks/>
              </p:cNvGrpSpPr>
              <p:nvPr/>
            </p:nvGrpSpPr>
            <p:grpSpPr bwMode="auto">
              <a:xfrm>
                <a:off x="405" y="1853"/>
                <a:ext cx="39" cy="404"/>
                <a:chOff x="405" y="1853"/>
                <a:chExt cx="39" cy="404"/>
              </a:xfrm>
              <a:grpFill/>
            </p:grpSpPr>
            <p:sp>
              <p:nvSpPr>
                <p:cNvPr id="357" name="AutoShape 154"/>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8" name="AutoShape 155"/>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9" name="AutoShape 156"/>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0" name="AutoShape 157"/>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1" name="AutoShape 158"/>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56" name="Line 159"/>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6" name="Group 160"/>
            <p:cNvGrpSpPr>
              <a:grpSpLocks/>
            </p:cNvGrpSpPr>
            <p:nvPr/>
          </p:nvGrpSpPr>
          <p:grpSpPr bwMode="auto">
            <a:xfrm>
              <a:off x="7383348" y="3948571"/>
              <a:ext cx="77787" cy="533745"/>
              <a:chOff x="405" y="1853"/>
              <a:chExt cx="49" cy="404"/>
            </a:xfrm>
          </p:grpSpPr>
          <p:grpSp>
            <p:nvGrpSpPr>
              <p:cNvPr id="348" name="Group 161"/>
              <p:cNvGrpSpPr>
                <a:grpSpLocks/>
              </p:cNvGrpSpPr>
              <p:nvPr/>
            </p:nvGrpSpPr>
            <p:grpSpPr bwMode="auto">
              <a:xfrm>
                <a:off x="405" y="1853"/>
                <a:ext cx="39" cy="404"/>
                <a:chOff x="405" y="1853"/>
                <a:chExt cx="39" cy="404"/>
              </a:xfrm>
            </p:grpSpPr>
            <p:sp>
              <p:nvSpPr>
                <p:cNvPr id="350" name="AutoShape 16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1" name="AutoShape 16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2" name="AutoShape 16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3" name="AutoShape 16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4" name="AutoShape 16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49" name="Line 1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7" name="Group 168"/>
            <p:cNvGrpSpPr>
              <a:grpSpLocks/>
            </p:cNvGrpSpPr>
            <p:nvPr/>
          </p:nvGrpSpPr>
          <p:grpSpPr bwMode="auto">
            <a:xfrm>
              <a:off x="7859598" y="3949891"/>
              <a:ext cx="77787" cy="533745"/>
              <a:chOff x="405" y="1853"/>
              <a:chExt cx="49" cy="404"/>
            </a:xfrm>
            <a:solidFill>
              <a:schemeClr val="tx1"/>
            </a:solidFill>
          </p:grpSpPr>
          <p:grpSp>
            <p:nvGrpSpPr>
              <p:cNvPr id="341" name="Group 169"/>
              <p:cNvGrpSpPr>
                <a:grpSpLocks/>
              </p:cNvGrpSpPr>
              <p:nvPr/>
            </p:nvGrpSpPr>
            <p:grpSpPr bwMode="auto">
              <a:xfrm>
                <a:off x="405" y="1853"/>
                <a:ext cx="39" cy="404"/>
                <a:chOff x="405" y="1853"/>
                <a:chExt cx="39" cy="404"/>
              </a:xfrm>
              <a:grpFill/>
            </p:grpSpPr>
            <p:sp>
              <p:nvSpPr>
                <p:cNvPr id="343" name="AutoShape 170"/>
                <p:cNvSpPr>
                  <a:spLocks noChangeArrowheads="1"/>
                </p:cNvSpPr>
                <p:nvPr/>
              </p:nvSpPr>
              <p:spPr bwMode="auto">
                <a:xfrm>
                  <a:off x="405" y="1853"/>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4" name="AutoShape 171"/>
                <p:cNvSpPr>
                  <a:spLocks noChangeArrowheads="1"/>
                </p:cNvSpPr>
                <p:nvPr/>
              </p:nvSpPr>
              <p:spPr bwMode="auto">
                <a:xfrm>
                  <a:off x="405" y="1945"/>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5" name="AutoShape 172"/>
                <p:cNvSpPr>
                  <a:spLocks noChangeArrowheads="1"/>
                </p:cNvSpPr>
                <p:nvPr/>
              </p:nvSpPr>
              <p:spPr bwMode="auto">
                <a:xfrm>
                  <a:off x="405" y="2036"/>
                  <a:ext cx="39" cy="38"/>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6" name="AutoShape 173"/>
                <p:cNvSpPr>
                  <a:spLocks noChangeArrowheads="1"/>
                </p:cNvSpPr>
                <p:nvPr/>
              </p:nvSpPr>
              <p:spPr bwMode="auto">
                <a:xfrm>
                  <a:off x="405" y="2128"/>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7" name="AutoShape 174"/>
                <p:cNvSpPr>
                  <a:spLocks noChangeArrowheads="1"/>
                </p:cNvSpPr>
                <p:nvPr/>
              </p:nvSpPr>
              <p:spPr bwMode="auto">
                <a:xfrm>
                  <a:off x="405" y="2220"/>
                  <a:ext cx="39" cy="37"/>
                </a:xfrm>
                <a:prstGeom prst="octagon">
                  <a:avLst>
                    <a:gd name="adj" fmla="val 29287"/>
                  </a:avLst>
                </a:prstGeom>
                <a:grp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42" name="Line 175"/>
              <p:cNvSpPr>
                <a:spLocks noChangeShapeType="1"/>
              </p:cNvSpPr>
              <p:nvPr/>
            </p:nvSpPr>
            <p:spPr bwMode="auto">
              <a:xfrm>
                <a:off x="454" y="1868"/>
                <a:ext cx="0" cy="375"/>
              </a:xfrm>
              <a:prstGeom prst="line">
                <a:avLst/>
              </a:prstGeom>
              <a:grp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328" name="AutoShape 186"/>
            <p:cNvCxnSpPr>
              <a:cxnSpLocks noChangeShapeType="1"/>
              <a:endCxn id="421" idx="2"/>
            </p:cNvCxnSpPr>
            <p:nvPr/>
          </p:nvCxnSpPr>
          <p:spPr bwMode="auto">
            <a:xfrm rot="16200000">
              <a:off x="5958038" y="4154745"/>
              <a:ext cx="199494" cy="85725"/>
            </a:xfrm>
            <a:prstGeom prst="bentConnector2">
              <a:avLst/>
            </a:prstGeom>
            <a:noFill/>
            <a:ln w="9525">
              <a:solidFill>
                <a:schemeClr val="tx1"/>
              </a:solidFill>
              <a:miter lim="800000"/>
              <a:headEnd/>
              <a:tailEnd/>
            </a:ln>
          </p:spPr>
        </p:cxnSp>
        <p:cxnSp>
          <p:nvCxnSpPr>
            <p:cNvPr id="329" name="AutoShape 190"/>
            <p:cNvCxnSpPr>
              <a:cxnSpLocks noChangeShapeType="1"/>
              <a:stCxn id="347" idx="2"/>
              <a:endCxn id="300" idx="0"/>
            </p:cNvCxnSpPr>
            <p:nvPr/>
          </p:nvCxnSpPr>
          <p:spPr bwMode="auto">
            <a:xfrm rot="5400000">
              <a:off x="7800280" y="4568555"/>
              <a:ext cx="188945" cy="19111"/>
            </a:xfrm>
            <a:prstGeom prst="bentConnector3">
              <a:avLst>
                <a:gd name="adj1" fmla="val 50000"/>
              </a:avLst>
            </a:prstGeom>
            <a:noFill/>
            <a:ln w="9525">
              <a:solidFill>
                <a:schemeClr val="tx1"/>
              </a:solidFill>
              <a:miter lim="800000"/>
              <a:headEnd/>
              <a:tailEnd/>
            </a:ln>
          </p:spPr>
        </p:cxnSp>
        <p:cxnSp>
          <p:nvCxnSpPr>
            <p:cNvPr id="330" name="AutoShape 51"/>
            <p:cNvCxnSpPr>
              <a:cxnSpLocks noChangeShapeType="1"/>
              <a:stCxn id="591" idx="5"/>
              <a:endCxn id="497" idx="7"/>
            </p:cNvCxnSpPr>
            <p:nvPr/>
          </p:nvCxnSpPr>
          <p:spPr bwMode="auto">
            <a:xfrm rot="10800000" flipH="1" flipV="1">
              <a:off x="6118308" y="2880782"/>
              <a:ext cx="195323" cy="352631"/>
            </a:xfrm>
            <a:prstGeom prst="bentConnector4">
              <a:avLst>
                <a:gd name="adj1" fmla="val -117037"/>
                <a:gd name="adj2" fmla="val 54901"/>
              </a:avLst>
            </a:prstGeom>
            <a:noFill/>
            <a:ln w="9525">
              <a:solidFill>
                <a:schemeClr val="tx1"/>
              </a:solidFill>
              <a:miter lim="800000"/>
              <a:headEnd/>
              <a:tailEnd/>
            </a:ln>
          </p:spPr>
        </p:cxnSp>
        <p:cxnSp>
          <p:nvCxnSpPr>
            <p:cNvPr id="331" name="AutoShape 51"/>
            <p:cNvCxnSpPr>
              <a:cxnSpLocks noChangeShapeType="1"/>
              <a:stCxn id="577" idx="5"/>
              <a:endCxn id="490" idx="7"/>
            </p:cNvCxnSpPr>
            <p:nvPr/>
          </p:nvCxnSpPr>
          <p:spPr bwMode="auto">
            <a:xfrm rot="10800000" flipH="1" flipV="1">
              <a:off x="6427870" y="2878141"/>
              <a:ext cx="46099" cy="351311"/>
            </a:xfrm>
            <a:prstGeom prst="bentConnector4">
              <a:avLst>
                <a:gd name="adj1" fmla="val -62396"/>
                <a:gd name="adj2" fmla="val 67831"/>
              </a:avLst>
            </a:prstGeom>
            <a:noFill/>
            <a:ln w="9525">
              <a:solidFill>
                <a:schemeClr val="tx1"/>
              </a:solidFill>
              <a:miter lim="800000"/>
              <a:headEnd/>
              <a:tailEnd/>
            </a:ln>
          </p:spPr>
        </p:cxnSp>
        <p:cxnSp>
          <p:nvCxnSpPr>
            <p:cNvPr id="332" name="AutoShape 51"/>
            <p:cNvCxnSpPr>
              <a:cxnSpLocks noChangeShapeType="1"/>
              <a:stCxn id="571" idx="2"/>
              <a:endCxn id="483" idx="6"/>
            </p:cNvCxnSpPr>
            <p:nvPr/>
          </p:nvCxnSpPr>
          <p:spPr bwMode="auto">
            <a:xfrm rot="5400000">
              <a:off x="6523848" y="3124077"/>
              <a:ext cx="195198" cy="26118"/>
            </a:xfrm>
            <a:prstGeom prst="bentConnector3">
              <a:avLst>
                <a:gd name="adj1" fmla="val 50000"/>
              </a:avLst>
            </a:prstGeom>
            <a:noFill/>
            <a:ln w="9525">
              <a:solidFill>
                <a:schemeClr val="tx1"/>
              </a:solidFill>
              <a:miter lim="800000"/>
              <a:headEnd/>
              <a:tailEnd/>
            </a:ln>
          </p:spPr>
        </p:cxnSp>
        <p:cxnSp>
          <p:nvCxnSpPr>
            <p:cNvPr id="333" name="AutoShape 51"/>
            <p:cNvCxnSpPr>
              <a:cxnSpLocks noChangeShapeType="1"/>
              <a:stCxn id="546" idx="6"/>
              <a:endCxn id="462" idx="7"/>
            </p:cNvCxnSpPr>
            <p:nvPr/>
          </p:nvCxnSpPr>
          <p:spPr bwMode="auto">
            <a:xfrm rot="16200000" flipH="1">
              <a:off x="6731637" y="2850532"/>
              <a:ext cx="728945" cy="28895"/>
            </a:xfrm>
            <a:prstGeom prst="bentConnector5">
              <a:avLst>
                <a:gd name="adj1" fmla="val -6741"/>
                <a:gd name="adj2" fmla="val -206790"/>
                <a:gd name="adj3" fmla="val 85847"/>
              </a:avLst>
            </a:prstGeom>
            <a:noFill/>
            <a:ln w="9525">
              <a:solidFill>
                <a:schemeClr val="tx1"/>
              </a:solidFill>
              <a:miter lim="800000"/>
              <a:headEnd/>
              <a:tailEnd/>
            </a:ln>
          </p:spPr>
        </p:cxnSp>
        <p:cxnSp>
          <p:nvCxnSpPr>
            <p:cNvPr id="334" name="AutoShape 51"/>
            <p:cNvCxnSpPr>
              <a:cxnSpLocks noChangeShapeType="1"/>
              <a:stCxn id="508" idx="3"/>
              <a:endCxn id="378" idx="7"/>
            </p:cNvCxnSpPr>
            <p:nvPr/>
          </p:nvCxnSpPr>
          <p:spPr bwMode="auto">
            <a:xfrm rot="16200000" flipH="1">
              <a:off x="6532364" y="3370377"/>
              <a:ext cx="182731" cy="973656"/>
            </a:xfrm>
            <a:prstGeom prst="bentConnector3">
              <a:avLst>
                <a:gd name="adj1" fmla="val 50000"/>
              </a:avLst>
            </a:prstGeom>
            <a:noFill/>
            <a:ln w="9525">
              <a:solidFill>
                <a:schemeClr val="tx1"/>
              </a:solidFill>
              <a:miter lim="800000"/>
              <a:headEnd/>
              <a:tailEnd/>
            </a:ln>
          </p:spPr>
        </p:cxnSp>
        <p:cxnSp>
          <p:nvCxnSpPr>
            <p:cNvPr id="335" name="AutoShape 51"/>
            <p:cNvCxnSpPr>
              <a:cxnSpLocks noChangeShapeType="1"/>
              <a:stCxn id="493" idx="4"/>
              <a:endCxn id="364" idx="6"/>
            </p:cNvCxnSpPr>
            <p:nvPr/>
          </p:nvCxnSpPr>
          <p:spPr bwMode="auto">
            <a:xfrm rot="10800000" flipH="1" flipV="1">
              <a:off x="6429259" y="3627335"/>
              <a:ext cx="1134803" cy="321236"/>
            </a:xfrm>
            <a:prstGeom prst="bentConnector4">
              <a:avLst>
                <a:gd name="adj1" fmla="val -3602"/>
                <a:gd name="adj2" fmla="val 60072"/>
              </a:avLst>
            </a:prstGeom>
            <a:noFill/>
            <a:ln w="9525">
              <a:solidFill>
                <a:schemeClr val="tx1"/>
              </a:solidFill>
              <a:miter lim="800000"/>
              <a:headEnd/>
              <a:tailEnd/>
            </a:ln>
          </p:spPr>
        </p:cxnSp>
        <p:cxnSp>
          <p:nvCxnSpPr>
            <p:cNvPr id="336" name="AutoShape 51"/>
            <p:cNvCxnSpPr>
              <a:cxnSpLocks noChangeShapeType="1"/>
              <a:stCxn id="465" idx="5"/>
              <a:endCxn id="357" idx="6"/>
            </p:cNvCxnSpPr>
            <p:nvPr/>
          </p:nvCxnSpPr>
          <p:spPr bwMode="auto">
            <a:xfrm rot="10800000" flipH="1" flipV="1">
              <a:off x="7065848" y="3607085"/>
              <a:ext cx="649028" cy="346770"/>
            </a:xfrm>
            <a:prstGeom prst="bentConnector4">
              <a:avLst>
                <a:gd name="adj1" fmla="val -6298"/>
                <a:gd name="adj2" fmla="val 54984"/>
              </a:avLst>
            </a:prstGeom>
            <a:noFill/>
            <a:ln w="9525">
              <a:solidFill>
                <a:schemeClr val="tx1"/>
              </a:solidFill>
              <a:miter lim="800000"/>
              <a:headEnd/>
              <a:tailEnd/>
            </a:ln>
          </p:spPr>
        </p:cxnSp>
        <p:cxnSp>
          <p:nvCxnSpPr>
            <p:cNvPr id="337" name="AutoShape 51"/>
            <p:cNvCxnSpPr>
              <a:cxnSpLocks noChangeShapeType="1"/>
              <a:stCxn id="463" idx="7"/>
              <a:endCxn id="343" idx="0"/>
            </p:cNvCxnSpPr>
            <p:nvPr/>
          </p:nvCxnSpPr>
          <p:spPr bwMode="auto">
            <a:xfrm rot="16200000" flipH="1">
              <a:off x="7209428" y="3252127"/>
              <a:ext cx="613211" cy="810953"/>
            </a:xfrm>
            <a:prstGeom prst="bentConnector4">
              <a:avLst>
                <a:gd name="adj1" fmla="val -7192"/>
                <a:gd name="adj2" fmla="val 114001"/>
              </a:avLst>
            </a:prstGeom>
            <a:noFill/>
            <a:ln w="9525">
              <a:solidFill>
                <a:schemeClr val="tx1"/>
              </a:solidFill>
              <a:miter lim="800000"/>
              <a:headEnd/>
              <a:tailEnd/>
            </a:ln>
          </p:spPr>
        </p:cxnSp>
        <p:cxnSp>
          <p:nvCxnSpPr>
            <p:cNvPr id="338" name="AutoShape 190"/>
            <p:cNvCxnSpPr>
              <a:cxnSpLocks noChangeShapeType="1"/>
              <a:stCxn id="368" idx="2"/>
              <a:endCxn id="299" idx="0"/>
            </p:cNvCxnSpPr>
            <p:nvPr/>
          </p:nvCxnSpPr>
          <p:spPr bwMode="auto">
            <a:xfrm rot="5400000">
              <a:off x="6995550" y="4076563"/>
              <a:ext cx="190266" cy="1001774"/>
            </a:xfrm>
            <a:prstGeom prst="bentConnector3">
              <a:avLst>
                <a:gd name="adj1" fmla="val 36756"/>
              </a:avLst>
            </a:prstGeom>
            <a:noFill/>
            <a:ln w="9525">
              <a:solidFill>
                <a:schemeClr val="tx1"/>
              </a:solidFill>
              <a:miter lim="800000"/>
              <a:headEnd/>
              <a:tailEnd/>
            </a:ln>
          </p:spPr>
        </p:cxnSp>
        <p:sp>
          <p:nvSpPr>
            <p:cNvPr id="595" name="AutoShape 182"/>
            <p:cNvSpPr>
              <a:spLocks noChangeArrowheads="1"/>
            </p:cNvSpPr>
            <p:nvPr/>
          </p:nvSpPr>
          <p:spPr bwMode="auto">
            <a:xfrm rot="2714443">
              <a:off x="6989300" y="676180"/>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93" name="Right Triangle 4">
            <a:extLst>
              <a:ext uri="{FF2B5EF4-FFF2-40B4-BE49-F238E27FC236}">
                <a16:creationId xmlns:a16="http://schemas.microsoft.com/office/drawing/2014/main" id="{A36FB169-D009-4E79-85E0-C5AB14CD4EF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0401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UNPLAB-BrMeth_Ch-9[</a:t>
            </a:r>
            <a:r>
              <a:rPr lang="de-DE" dirty="0" err="1"/>
              <a:t>TheFour</a:t>
            </a:r>
            <a:r>
              <a:rPr lang="de-DE" dirty="0"/>
              <a:t> II]</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9397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a:t>
            </a:r>
          </a:p>
          <a:p>
            <a:r>
              <a:rPr lang="en-GB" dirty="0">
                <a:latin typeface="Arial" panose="020B0604020202020204" pitchFamily="34" charset="0"/>
                <a:cs typeface="Arial" panose="020B0604020202020204" pitchFamily="34" charset="0"/>
                <a:sym typeface="Webdings" panose="05030102010509060703" pitchFamily="18" charset="2"/>
              </a:rPr>
              <a:t>And </a:t>
            </a:r>
            <a:r>
              <a:rPr lang="en-GB" dirty="0" err="1">
                <a:latin typeface="Arial" panose="020B0604020202020204" pitchFamily="34" charset="0"/>
                <a:cs typeface="Arial" panose="020B0604020202020204" pitchFamily="34" charset="0"/>
                <a:sym typeface="Webdings" panose="05030102010509060703" pitchFamily="18" charset="2"/>
              </a:rPr>
              <a:t>GxE</a:t>
            </a:r>
            <a:r>
              <a:rPr lang="en-GB" dirty="0">
                <a:latin typeface="Arial" panose="020B0604020202020204" pitchFamily="34" charset="0"/>
                <a:cs typeface="Arial" panose="020B0604020202020204" pitchFamily="34" charset="0"/>
                <a:sym typeface="Webdings" panose="05030102010509060703" pitchFamily="18" charset="2"/>
              </a:rPr>
              <a:t>, h², Breeder’s Equation.</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Recurrent Selection, that already gave you a good feeling for what Methodology is. Yet, Recurrent Selection is Pre-Breeding (</a:t>
            </a:r>
            <a:r>
              <a:rPr lang="en-GB" i="1" dirty="0" err="1">
                <a:latin typeface="Arial" panose="020B0604020202020204" pitchFamily="34" charset="0"/>
                <a:cs typeface="Arial" panose="020B0604020202020204" pitchFamily="34" charset="0"/>
                <a:sym typeface="Webdings" panose="05030102010509060703" pitchFamily="18" charset="2"/>
              </a:rPr>
              <a:t>Vorlaufzüchtung</a:t>
            </a:r>
            <a:r>
              <a:rPr lang="en-GB" dirty="0">
                <a:latin typeface="Arial" panose="020B0604020202020204" pitchFamily="34" charset="0"/>
                <a:cs typeface="Arial" panose="020B0604020202020204" pitchFamily="34" charset="0"/>
                <a:sym typeface="Webdings" panose="05030102010509060703" pitchFamily="18" charset="2"/>
              </a:rPr>
              <a:t>). We are now going to </a:t>
            </a:r>
            <a:r>
              <a:rPr lang="en-GB" dirty="0">
                <a:solidFill>
                  <a:srgbClr val="0000FF"/>
                </a:solidFill>
                <a:latin typeface="Arial" panose="020B0604020202020204" pitchFamily="34" charset="0"/>
                <a:cs typeface="Arial" panose="020B0604020202020204" pitchFamily="34" charset="0"/>
                <a:sym typeface="Webdings" panose="05030102010509060703" pitchFamily="18" charset="2"/>
              </a:rPr>
              <a:t>genuine Plant Breeding</a:t>
            </a:r>
            <a:r>
              <a:rPr lang="en-GB" dirty="0">
                <a:latin typeface="Arial" panose="020B0604020202020204" pitchFamily="34" charset="0"/>
                <a:cs typeface="Arial" panose="020B0604020202020204" pitchFamily="34" charset="0"/>
                <a:sym typeface="Webdings" panose="05030102010509060703" pitchFamily="18" charset="2"/>
              </a:rPr>
              <a:t>, Breeding in a narrow sense, which is Plant Cultivar Development. </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four Categories in Plant Breeding. Pedigree Method in Line Breeding. Definition of an inbred line as derived partial bulk such as F3-derived partial bulk in F5 and the like. Homogeneous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Heterogeneous and Homozygous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Heterozygous (non-inbred) to differentiate types of cultivars across Methods and Categories.</a:t>
            </a: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p>
        </p:txBody>
      </p:sp>
    </p:spTree>
    <p:extLst>
      <p:ext uri="{BB962C8B-B14F-4D97-AF65-F5344CB8AC3E}">
        <p14:creationId xmlns:p14="http://schemas.microsoft.com/office/powerpoint/2010/main" val="1239094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085" y="1636341"/>
            <a:ext cx="7254977" cy="5197855"/>
          </a:xfrm>
          <a:prstGeom prst="rect">
            <a:avLst/>
          </a:prstGeom>
          <a:effectLst>
            <a:outerShdw blurRad="50800" dist="38100" dir="2700000" algn="tl" rotWithShape="0">
              <a:prstClr val="black">
                <a:alpha val="40000"/>
              </a:prstClr>
            </a:outerShdw>
          </a:effectLst>
        </p:spPr>
      </p:pic>
      <p:sp>
        <p:nvSpPr>
          <p:cNvPr id="6" name="Text Box 4"/>
          <p:cNvSpPr txBox="1">
            <a:spLocks noChangeArrowheads="1"/>
          </p:cNvSpPr>
          <p:nvPr/>
        </p:nvSpPr>
        <p:spPr bwMode="auto">
          <a:xfrm>
            <a:off x="35496" y="116632"/>
            <a:ext cx="7273566" cy="461665"/>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400">
                <a:latin typeface="Arial" panose="020B0604020202020204" pitchFamily="34" charset="0"/>
                <a:cs typeface="Arial" panose="020B0604020202020204" pitchFamily="34" charset="0"/>
              </a:rPr>
              <a:t>THE </a:t>
            </a:r>
            <a:r>
              <a:rPr lang="en-GB" altLang="de-DE" sz="2400">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a:t>
            </a:r>
            <a:r>
              <a:rPr lang="en-GB" altLang="de-DE" sz="2400">
                <a:latin typeface="Arial" panose="020B0604020202020204" pitchFamily="34" charset="0"/>
                <a:cs typeface="Arial" panose="020B0604020202020204" pitchFamily="34" charset="0"/>
              </a:rPr>
              <a:t> Categories in Plant Breeding Methodology</a:t>
            </a:r>
          </a:p>
        </p:txBody>
      </p:sp>
      <p:sp>
        <p:nvSpPr>
          <p:cNvPr id="7" name="Rectangle 6"/>
          <p:cNvSpPr/>
          <p:nvPr/>
        </p:nvSpPr>
        <p:spPr>
          <a:xfrm>
            <a:off x="337245" y="2170634"/>
            <a:ext cx="2906018" cy="1658416"/>
          </a:xfrm>
          <a:prstGeom prst="rect">
            <a:avLst/>
          </a:prstGeom>
          <a:noFill/>
          <a:ln w="5715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337245" y="4686954"/>
            <a:ext cx="2906018" cy="1628121"/>
          </a:xfrm>
          <a:prstGeom prst="rect">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076968" y="2174826"/>
            <a:ext cx="2876557" cy="1616124"/>
          </a:xfrm>
          <a:prstGeom prst="rect">
            <a:avLst/>
          </a:prstGeom>
          <a:noFill/>
          <a:ln w="571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4076967" y="4686954"/>
            <a:ext cx="2876557" cy="1628121"/>
          </a:xfrm>
          <a:prstGeom prst="rect">
            <a:avLst/>
          </a:prstGeom>
          <a:noFill/>
          <a:ln w="571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7381979" y="25403"/>
            <a:ext cx="2372985" cy="3395842"/>
          </a:xfrm>
          <a:prstGeom prst="rect">
            <a:avLst/>
          </a:prstGeom>
          <a:noFill/>
          <a:ln w="5715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9808336" y="25402"/>
            <a:ext cx="2369022" cy="3396637"/>
          </a:xfrm>
          <a:prstGeom prst="rect">
            <a:avLst/>
          </a:prstGeom>
          <a:noFill/>
          <a:ln w="571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7379820" y="3500438"/>
            <a:ext cx="2375143" cy="3316480"/>
          </a:xfrm>
          <a:prstGeom prst="rect">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9799750" y="3500438"/>
            <a:ext cx="2369022" cy="3316480"/>
          </a:xfrm>
          <a:prstGeom prst="rect">
            <a:avLst/>
          </a:prstGeom>
          <a:noFill/>
          <a:ln w="571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feld 1"/>
          <p:cNvSpPr txBox="1"/>
          <p:nvPr/>
        </p:nvSpPr>
        <p:spPr>
          <a:xfrm>
            <a:off x="11639550" y="6385472"/>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a:latin typeface="Arial" panose="020B0604020202020204" pitchFamily="34" charset="0"/>
              <a:cs typeface="Arial" panose="020B0604020202020204" pitchFamily="34" charset="0"/>
            </a:endParaRPr>
          </a:p>
        </p:txBody>
      </p:sp>
      <p:sp>
        <p:nvSpPr>
          <p:cNvPr id="17" name="TextBox 16"/>
          <p:cNvSpPr txBox="1"/>
          <p:nvPr/>
        </p:nvSpPr>
        <p:spPr>
          <a:xfrm>
            <a:off x="118532" y="1466847"/>
            <a:ext cx="71585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www.dlg-verlag.de/shop/pflanzenzuchtung.htmlag.de</a:t>
            </a:r>
          </a:p>
        </p:txBody>
      </p:sp>
      <p:sp>
        <p:nvSpPr>
          <p:cNvPr id="15" name="Right Triangle 4">
            <a:extLst>
              <a:ext uri="{FF2B5EF4-FFF2-40B4-BE49-F238E27FC236}">
                <a16:creationId xmlns:a16="http://schemas.microsoft.com/office/drawing/2014/main" id="{C9E75DC3-DE1D-4098-B7A6-48761B5C4C34}"/>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29D5E8F5-B68E-4B21-B26C-20A66041CB67}"/>
              </a:ext>
            </a:extLst>
          </p:cNvPr>
          <p:cNvPicPr>
            <a:picLocks noChangeAspect="1"/>
          </p:cNvPicPr>
          <p:nvPr/>
        </p:nvPicPr>
        <p:blipFill>
          <a:blip r:embed="rId3"/>
          <a:stretch>
            <a:fillRect/>
          </a:stretch>
        </p:blipFill>
        <p:spPr>
          <a:xfrm>
            <a:off x="7505286" y="1249483"/>
            <a:ext cx="2095914" cy="1999708"/>
          </a:xfrm>
          <a:prstGeom prst="rect">
            <a:avLst/>
          </a:prstGeom>
        </p:spPr>
      </p:pic>
      <p:pic>
        <p:nvPicPr>
          <p:cNvPr id="21" name="Picture 20">
            <a:extLst>
              <a:ext uri="{FF2B5EF4-FFF2-40B4-BE49-F238E27FC236}">
                <a16:creationId xmlns:a16="http://schemas.microsoft.com/office/drawing/2014/main" id="{CB113170-326A-4343-8738-020B7CA751A8}"/>
              </a:ext>
            </a:extLst>
          </p:cNvPr>
          <p:cNvPicPr>
            <a:picLocks noChangeAspect="1"/>
          </p:cNvPicPr>
          <p:nvPr/>
        </p:nvPicPr>
        <p:blipFill>
          <a:blip r:embed="rId4"/>
          <a:stretch>
            <a:fillRect/>
          </a:stretch>
        </p:blipFill>
        <p:spPr>
          <a:xfrm>
            <a:off x="9953434" y="986618"/>
            <a:ext cx="2105044" cy="2252087"/>
          </a:xfrm>
          <a:prstGeom prst="rect">
            <a:avLst/>
          </a:prstGeom>
        </p:spPr>
      </p:pic>
      <p:pic>
        <p:nvPicPr>
          <p:cNvPr id="23" name="Picture 22">
            <a:extLst>
              <a:ext uri="{FF2B5EF4-FFF2-40B4-BE49-F238E27FC236}">
                <a16:creationId xmlns:a16="http://schemas.microsoft.com/office/drawing/2014/main" id="{1BDDF9F9-D17A-4E70-90D4-0CC551090614}"/>
              </a:ext>
            </a:extLst>
          </p:cNvPr>
          <p:cNvPicPr>
            <a:picLocks noChangeAspect="1"/>
          </p:cNvPicPr>
          <p:nvPr/>
        </p:nvPicPr>
        <p:blipFill>
          <a:blip r:embed="rId5"/>
          <a:stretch>
            <a:fillRect/>
          </a:stretch>
        </p:blipFill>
        <p:spPr>
          <a:xfrm>
            <a:off x="9915959" y="4267234"/>
            <a:ext cx="2130586" cy="2003062"/>
          </a:xfrm>
          <a:prstGeom prst="rect">
            <a:avLst/>
          </a:prstGeom>
        </p:spPr>
      </p:pic>
      <p:grpSp>
        <p:nvGrpSpPr>
          <p:cNvPr id="28" name="Group 27">
            <a:extLst>
              <a:ext uri="{FF2B5EF4-FFF2-40B4-BE49-F238E27FC236}">
                <a16:creationId xmlns:a16="http://schemas.microsoft.com/office/drawing/2014/main" id="{7E722322-6902-4C34-A143-F7E88D2B9C59}"/>
              </a:ext>
            </a:extLst>
          </p:cNvPr>
          <p:cNvGrpSpPr>
            <a:grpSpLocks noChangeAspect="1"/>
          </p:cNvGrpSpPr>
          <p:nvPr/>
        </p:nvGrpSpPr>
        <p:grpSpPr>
          <a:xfrm>
            <a:off x="7490906" y="4661947"/>
            <a:ext cx="2218339" cy="1519778"/>
            <a:chOff x="499335" y="491277"/>
            <a:chExt cx="9236775" cy="6328087"/>
          </a:xfrm>
        </p:grpSpPr>
        <p:pic>
          <p:nvPicPr>
            <p:cNvPr id="29" name="Picture 28">
              <a:extLst>
                <a:ext uri="{FF2B5EF4-FFF2-40B4-BE49-F238E27FC236}">
                  <a16:creationId xmlns:a16="http://schemas.microsoft.com/office/drawing/2014/main" id="{376B5460-5F70-4D12-A7FE-82FBAB144543}"/>
                </a:ext>
              </a:extLst>
            </p:cNvPr>
            <p:cNvPicPr>
              <a:picLocks noChangeAspect="1"/>
            </p:cNvPicPr>
            <p:nvPr/>
          </p:nvPicPr>
          <p:blipFill>
            <a:blip r:embed="rId6"/>
            <a:stretch>
              <a:fillRect/>
            </a:stretch>
          </p:blipFill>
          <p:spPr>
            <a:xfrm>
              <a:off x="589275" y="491277"/>
              <a:ext cx="9146835" cy="6328087"/>
            </a:xfrm>
            <a:prstGeom prst="rect">
              <a:avLst/>
            </a:prstGeom>
          </p:spPr>
        </p:pic>
        <p:sp>
          <p:nvSpPr>
            <p:cNvPr id="30" name="Freeform: Shape 29">
              <a:extLst>
                <a:ext uri="{FF2B5EF4-FFF2-40B4-BE49-F238E27FC236}">
                  <a16:creationId xmlns:a16="http://schemas.microsoft.com/office/drawing/2014/main" id="{AC9302FE-9EDC-47DC-9807-58C715D27424}"/>
                </a:ext>
              </a:extLst>
            </p:cNvPr>
            <p:cNvSpPr/>
            <p:nvPr/>
          </p:nvSpPr>
          <p:spPr>
            <a:xfrm>
              <a:off x="499335" y="491278"/>
              <a:ext cx="1651755" cy="2132002"/>
            </a:xfrm>
            <a:custGeom>
              <a:avLst/>
              <a:gdLst>
                <a:gd name="connsiteX0" fmla="*/ 2338466 w 2338466"/>
                <a:gd name="connsiteY0" fmla="*/ 52465 h 2765685"/>
                <a:gd name="connsiteX1" fmla="*/ 2241030 w 2338466"/>
                <a:gd name="connsiteY1" fmla="*/ 2293495 h 2765685"/>
                <a:gd name="connsiteX2" fmla="*/ 1753850 w 2338466"/>
                <a:gd name="connsiteY2" fmla="*/ 2698229 h 2765685"/>
                <a:gd name="connsiteX3" fmla="*/ 816964 w 2338466"/>
                <a:gd name="connsiteY3" fmla="*/ 2765685 h 2765685"/>
                <a:gd name="connsiteX4" fmla="*/ 59961 w 2338466"/>
                <a:gd name="connsiteY4" fmla="*/ 2735705 h 2765685"/>
                <a:gd name="connsiteX5" fmla="*/ 0 w 2338466"/>
                <a:gd name="connsiteY5" fmla="*/ 0 h 2765685"/>
                <a:gd name="connsiteX6" fmla="*/ 2315981 w 2338466"/>
                <a:gd name="connsiteY6" fmla="*/ 0 h 276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8466" h="2765685">
                  <a:moveTo>
                    <a:pt x="2338466" y="52465"/>
                  </a:moveTo>
                  <a:lnTo>
                    <a:pt x="2241030" y="2293495"/>
                  </a:lnTo>
                  <a:lnTo>
                    <a:pt x="1753850" y="2698229"/>
                  </a:lnTo>
                  <a:lnTo>
                    <a:pt x="816964" y="2765685"/>
                  </a:lnTo>
                  <a:lnTo>
                    <a:pt x="59961" y="2735705"/>
                  </a:lnTo>
                  <a:lnTo>
                    <a:pt x="0" y="0"/>
                  </a:lnTo>
                  <a:lnTo>
                    <a:pt x="2315981" y="0"/>
                  </a:ln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TextBox 30">
            <a:extLst>
              <a:ext uri="{FF2B5EF4-FFF2-40B4-BE49-F238E27FC236}">
                <a16:creationId xmlns:a16="http://schemas.microsoft.com/office/drawing/2014/main" id="{502A29B8-FB5E-4944-8585-5D454C00F61C}"/>
              </a:ext>
            </a:extLst>
          </p:cNvPr>
          <p:cNvSpPr txBox="1"/>
          <p:nvPr/>
        </p:nvSpPr>
        <p:spPr>
          <a:xfrm>
            <a:off x="7512848" y="247338"/>
            <a:ext cx="2088351" cy="461665"/>
          </a:xfrm>
          <a:prstGeom prst="rect">
            <a:avLst/>
          </a:prstGeom>
          <a:noFill/>
        </p:spPr>
        <p:txBody>
          <a:bodyPr wrap="square" rtlCol="0">
            <a:spAutoFit/>
          </a:bodyPr>
          <a:lstStyle/>
          <a:p>
            <a:r>
              <a:rPr lang="en-GB" sz="2400">
                <a:solidFill>
                  <a:srgbClr val="006600"/>
                </a:solidFill>
                <a:latin typeface="Arial" panose="020B0604020202020204" pitchFamily="34" charset="0"/>
                <a:cs typeface="Arial" panose="020B0604020202020204" pitchFamily="34" charset="0"/>
              </a:rPr>
              <a:t>Potato</a:t>
            </a:r>
          </a:p>
        </p:txBody>
      </p:sp>
      <p:sp>
        <p:nvSpPr>
          <p:cNvPr id="32" name="TextBox 31">
            <a:extLst>
              <a:ext uri="{FF2B5EF4-FFF2-40B4-BE49-F238E27FC236}">
                <a16:creationId xmlns:a16="http://schemas.microsoft.com/office/drawing/2014/main" id="{3FBC19FB-B799-440D-9627-8012DFD0DDD9}"/>
              </a:ext>
            </a:extLst>
          </p:cNvPr>
          <p:cNvSpPr txBox="1"/>
          <p:nvPr/>
        </p:nvSpPr>
        <p:spPr>
          <a:xfrm>
            <a:off x="9906277" y="242343"/>
            <a:ext cx="2088351" cy="461665"/>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Soy bean</a:t>
            </a:r>
          </a:p>
        </p:txBody>
      </p:sp>
      <p:sp>
        <p:nvSpPr>
          <p:cNvPr id="33" name="TextBox 32">
            <a:extLst>
              <a:ext uri="{FF2B5EF4-FFF2-40B4-BE49-F238E27FC236}">
                <a16:creationId xmlns:a16="http://schemas.microsoft.com/office/drawing/2014/main" id="{46446DB4-38DB-4B13-9E87-DE16008499EC}"/>
              </a:ext>
            </a:extLst>
          </p:cNvPr>
          <p:cNvSpPr txBox="1"/>
          <p:nvPr/>
        </p:nvSpPr>
        <p:spPr>
          <a:xfrm>
            <a:off x="7502854" y="3655110"/>
            <a:ext cx="2088351" cy="461665"/>
          </a:xfrm>
          <a:prstGeom prst="rect">
            <a:avLst/>
          </a:prstGeom>
          <a:noFill/>
        </p:spPr>
        <p:txBody>
          <a:bodyPr wrap="square" rtlCol="0">
            <a:spAutoFit/>
          </a:bodyPr>
          <a:lstStyle/>
          <a:p>
            <a:r>
              <a:rPr lang="en-GB" sz="2400">
                <a:solidFill>
                  <a:srgbClr val="0033CC"/>
                </a:solidFill>
                <a:latin typeface="Arial" panose="020B0604020202020204" pitchFamily="34" charset="0"/>
                <a:cs typeface="Arial" panose="020B0604020202020204" pitchFamily="34" charset="0"/>
              </a:rPr>
              <a:t>Clover</a:t>
            </a:r>
          </a:p>
        </p:txBody>
      </p:sp>
      <p:sp>
        <p:nvSpPr>
          <p:cNvPr id="34" name="TextBox 33">
            <a:extLst>
              <a:ext uri="{FF2B5EF4-FFF2-40B4-BE49-F238E27FC236}">
                <a16:creationId xmlns:a16="http://schemas.microsoft.com/office/drawing/2014/main" id="{5627528E-F73F-4C53-A7A2-31317AA8DBC4}"/>
              </a:ext>
            </a:extLst>
          </p:cNvPr>
          <p:cNvSpPr txBox="1"/>
          <p:nvPr/>
        </p:nvSpPr>
        <p:spPr>
          <a:xfrm>
            <a:off x="10001219" y="3680095"/>
            <a:ext cx="2057260" cy="461665"/>
          </a:xfrm>
          <a:prstGeom prst="rect">
            <a:avLst/>
          </a:prstGeom>
          <a:noFill/>
        </p:spPr>
        <p:txBody>
          <a:bodyPr wrap="square" rtlCol="0">
            <a:spAutoFit/>
          </a:bodyPr>
          <a:lstStyle/>
          <a:p>
            <a:r>
              <a:rPr lang="en-GB" sz="2400">
                <a:solidFill>
                  <a:srgbClr val="C00000"/>
                </a:solidFill>
                <a:latin typeface="Arial" panose="020B0604020202020204" pitchFamily="34" charset="0"/>
                <a:cs typeface="Arial" panose="020B0604020202020204" pitchFamily="34" charset="0"/>
              </a:rPr>
              <a:t>Maize</a:t>
            </a:r>
          </a:p>
        </p:txBody>
      </p:sp>
      <p:grpSp>
        <p:nvGrpSpPr>
          <p:cNvPr id="18" name="Group 17">
            <a:extLst>
              <a:ext uri="{FF2B5EF4-FFF2-40B4-BE49-F238E27FC236}">
                <a16:creationId xmlns:a16="http://schemas.microsoft.com/office/drawing/2014/main" id="{B781772E-6517-426A-B3EB-6353D6878EEC}"/>
              </a:ext>
            </a:extLst>
          </p:cNvPr>
          <p:cNvGrpSpPr/>
          <p:nvPr/>
        </p:nvGrpSpPr>
        <p:grpSpPr>
          <a:xfrm>
            <a:off x="11620411" y="5173977"/>
            <a:ext cx="519036" cy="667768"/>
            <a:chOff x="11620411" y="5173977"/>
            <a:chExt cx="519036" cy="667768"/>
          </a:xfrm>
        </p:grpSpPr>
        <p:pic>
          <p:nvPicPr>
            <p:cNvPr id="4" name="Picture 3">
              <a:extLst>
                <a:ext uri="{FF2B5EF4-FFF2-40B4-BE49-F238E27FC236}">
                  <a16:creationId xmlns:a16="http://schemas.microsoft.com/office/drawing/2014/main" id="{93EEA952-EB88-4EB0-94A6-F65646876DB9}"/>
                </a:ext>
              </a:extLst>
            </p:cNvPr>
            <p:cNvPicPr>
              <a:picLocks noChangeAspect="1"/>
            </p:cNvPicPr>
            <p:nvPr/>
          </p:nvPicPr>
          <p:blipFill>
            <a:blip r:embed="rId7"/>
            <a:stretch>
              <a:fillRect/>
            </a:stretch>
          </p:blipFill>
          <p:spPr>
            <a:xfrm>
              <a:off x="11620411" y="5258479"/>
              <a:ext cx="468688" cy="447876"/>
            </a:xfrm>
            <a:prstGeom prst="rect">
              <a:avLst/>
            </a:prstGeom>
          </p:spPr>
        </p:pic>
        <p:sp>
          <p:nvSpPr>
            <p:cNvPr id="5" name="Rectangle 4">
              <a:extLst>
                <a:ext uri="{FF2B5EF4-FFF2-40B4-BE49-F238E27FC236}">
                  <a16:creationId xmlns:a16="http://schemas.microsoft.com/office/drawing/2014/main" id="{A8F3B91D-2E53-4338-ABB6-F9537DF498E9}"/>
                </a:ext>
              </a:extLst>
            </p:cNvPr>
            <p:cNvSpPr/>
            <p:nvPr/>
          </p:nvSpPr>
          <p:spPr>
            <a:xfrm>
              <a:off x="12048077" y="5173977"/>
              <a:ext cx="91370" cy="6677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5913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4000"/>
                                        <p:tgtEl>
                                          <p:spTgt spid="11"/>
                                        </p:tgtEl>
                                      </p:cBhvr>
                                    </p:animEffect>
                                  </p:childTnLst>
                                </p:cTn>
                              </p:par>
                            </p:childTnLst>
                          </p:cTn>
                        </p:par>
                        <p:par>
                          <p:cTn id="11" fill="hold">
                            <p:stCondLst>
                              <p:cond delay="5000"/>
                            </p:stCondLst>
                            <p:childTnLst>
                              <p:par>
                                <p:cTn id="12" presetID="2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4000"/>
                                        <p:tgtEl>
                                          <p:spTgt spid="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000"/>
                                        <p:tgtEl>
                                          <p:spTgt spid="12"/>
                                        </p:tgtEl>
                                      </p:cBhvr>
                                    </p:animEffect>
                                  </p:childTnLst>
                                </p:cTn>
                              </p:par>
                            </p:childTnLst>
                          </p:cTn>
                        </p:par>
                        <p:par>
                          <p:cTn id="18" fill="hold">
                            <p:stCondLst>
                              <p:cond delay="9000"/>
                            </p:stCondLst>
                            <p:childTnLst>
                              <p:par>
                                <p:cTn id="19" presetID="2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2000"/>
                                        <p:tgtEl>
                                          <p:spTgt spid="8"/>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2000"/>
                                        <p:tgtEl>
                                          <p:spTgt spid="13"/>
                                        </p:tgtEl>
                                      </p:cBhvr>
                                    </p:animEffect>
                                  </p:childTnLst>
                                </p:cTn>
                              </p:par>
                            </p:childTnLst>
                          </p:cTn>
                        </p:par>
                        <p:par>
                          <p:cTn id="25" fill="hold">
                            <p:stCondLst>
                              <p:cond delay="11000"/>
                            </p:stCondLst>
                            <p:childTnLst>
                              <p:par>
                                <p:cTn id="26" presetID="22" presetClass="entr" presetSubtype="8"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1000"/>
                                        <p:tgtEl>
                                          <p:spTgt spid="10"/>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67" y="1006837"/>
            <a:ext cx="3873500" cy="5810250"/>
          </a:xfrm>
          <a:prstGeom prst="rect">
            <a:avLst/>
          </a:prstGeom>
        </p:spPr>
      </p:pic>
      <p:sp>
        <p:nvSpPr>
          <p:cNvPr id="8" name="Textfeld 4"/>
          <p:cNvSpPr txBox="1">
            <a:spLocks noChangeArrowheads="1"/>
          </p:cNvSpPr>
          <p:nvPr/>
        </p:nvSpPr>
        <p:spPr bwMode="auto">
          <a:xfrm>
            <a:off x="0" y="49360"/>
            <a:ext cx="12035973" cy="8309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Let us get some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orientation</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so to say ‘longitude, latitude, altitude coordinates’</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Let us establish terms and definitions and a classification to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not get lost </a:t>
            </a:r>
            <a:r>
              <a:rPr lang="en-GB" sz="2400" dirty="0">
                <a:latin typeface="Arial" panose="020B0604020202020204" pitchFamily="34" charset="0"/>
                <a:cs typeface="Arial" panose="020B0604020202020204" pitchFamily="34" charset="0"/>
              </a:rPr>
              <a:t>... </a:t>
            </a:r>
          </a:p>
        </p:txBody>
      </p:sp>
      <p:sp>
        <p:nvSpPr>
          <p:cNvPr id="6"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4019227" y="1385303"/>
            <a:ext cx="801674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 so that we don't get lost, don’t get astray, in the jungle of terminology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allo</a:t>
            </a:r>
            <a:r>
              <a:rPr lang="en-GB" dirty="0">
                <a:latin typeface="Arial" panose="020B0604020202020204" pitchFamily="34" charset="0"/>
                <a:cs typeface="Arial" panose="020B0604020202020204" pitchFamily="34" charset="0"/>
              </a:rPr>
              <a:t>/auto-ploidy, mutation, segregation, combination and recombination, heterosis, GMO, sowing and planting, selection intensity, plant, genotype, candidate, cultivar, entry, scheme, technique, protocol, method, </a:t>
            </a:r>
            <a:r>
              <a:rPr lang="en-GB" i="1" dirty="0">
                <a:latin typeface="Arial" panose="020B0604020202020204" pitchFamily="34" charset="0"/>
                <a:cs typeface="Arial" panose="020B0604020202020204" pitchFamily="34" charset="0"/>
              </a:rPr>
              <a:t>per se</a:t>
            </a:r>
            <a:r>
              <a:rPr lang="en-GB" dirty="0">
                <a:latin typeface="Arial" panose="020B0604020202020204" pitchFamily="34" charset="0"/>
                <a:cs typeface="Arial" panose="020B0604020202020204" pitchFamily="34" charset="0"/>
              </a:rPr>
              <a:t>, genetic, genotypic, phenotypic, combining ability, varietal ability, and more ...</a:t>
            </a:r>
          </a:p>
        </p:txBody>
      </p:sp>
    </p:spTree>
    <p:extLst>
      <p:ext uri="{BB962C8B-B14F-4D97-AF65-F5344CB8AC3E}">
        <p14:creationId xmlns:p14="http://schemas.microsoft.com/office/powerpoint/2010/main" val="3457253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4"/>
          <p:cNvSpPr txBox="1">
            <a:spLocks noChangeArrowheads="1"/>
          </p:cNvSpPr>
          <p:nvPr/>
        </p:nvSpPr>
        <p:spPr bwMode="auto">
          <a:xfrm>
            <a:off x="72000" y="36000"/>
            <a:ext cx="12046537" cy="1200329"/>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sz="2400" dirty="0">
                <a:latin typeface="Arial" charset="0"/>
              </a:rPr>
              <a:t>The basis of our ‚orientation‘ was laid down in Schnell’s </a:t>
            </a:r>
            <a:br>
              <a:rPr lang="en-GB" sz="2400" dirty="0">
                <a:latin typeface="Arial" charset="0"/>
              </a:rPr>
            </a:br>
            <a:r>
              <a:rPr lang="en-GB" sz="2400" dirty="0">
                <a:latin typeface="Arial" charset="0"/>
              </a:rPr>
              <a:t>‘</a:t>
            </a:r>
            <a:r>
              <a:rPr lang="en-GB" sz="2400" dirty="0">
                <a:solidFill>
                  <a:srgbClr val="0000FF"/>
                </a:solidFill>
                <a:latin typeface="Arial" charset="0"/>
              </a:rPr>
              <a:t>Synoptic study of the Methods and Categories of Plant Breeding</a:t>
            </a:r>
            <a:r>
              <a:rPr lang="en-GB" sz="2400" dirty="0">
                <a:latin typeface="Arial" charset="0"/>
              </a:rPr>
              <a:t>’ </a:t>
            </a:r>
            <a:br>
              <a:rPr lang="en-GB" sz="2400" dirty="0">
                <a:latin typeface="Arial" charset="0"/>
              </a:rPr>
            </a:br>
            <a:r>
              <a:rPr lang="en-GB" sz="2400" dirty="0">
                <a:latin typeface="Arial" charset="0"/>
              </a:rPr>
              <a:t>(Journal Plant Breeding 89, 1-18). https://s.gwdg.de/2VhEHc</a:t>
            </a:r>
          </a:p>
        </p:txBody>
      </p:sp>
      <p:sp>
        <p:nvSpPr>
          <p:cNvPr id="27" name="TextBox 26"/>
          <p:cNvSpPr txBox="1"/>
          <p:nvPr/>
        </p:nvSpPr>
        <p:spPr>
          <a:xfrm>
            <a:off x="68237" y="5630219"/>
            <a:ext cx="12084419"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There are </a:t>
            </a:r>
            <a:r>
              <a:rPr lang="en-GB" b="1" cap="small" dirty="0">
                <a:solidFill>
                  <a:srgbClr val="0000FF"/>
                </a:solidFill>
                <a:latin typeface="Arial" panose="020B0604020202020204" pitchFamily="34" charset="0"/>
                <a:cs typeface="Arial" panose="020B0604020202020204" pitchFamily="34" charset="0"/>
              </a:rPr>
              <a:t>four </a:t>
            </a:r>
            <a:r>
              <a:rPr lang="en-GB" dirty="0">
                <a:latin typeface="Arial" panose="020B0604020202020204" pitchFamily="34" charset="0"/>
                <a:cs typeface="Arial" panose="020B0604020202020204" pitchFamily="34" charset="0"/>
              </a:rPr>
              <a:t>different </a:t>
            </a:r>
            <a:r>
              <a:rPr lang="en-GB" dirty="0">
                <a:solidFill>
                  <a:srgbClr val="0000FF"/>
                </a:solidFill>
                <a:latin typeface="Arial" panose="020B0604020202020204" pitchFamily="34" charset="0"/>
                <a:cs typeface="Arial" panose="020B0604020202020204" pitchFamily="34" charset="0"/>
              </a:rPr>
              <a:t>reproductive systems </a:t>
            </a:r>
            <a:r>
              <a:rPr lang="en-GB" dirty="0">
                <a:latin typeface="Arial" panose="020B0604020202020204" pitchFamily="34" charset="0"/>
                <a:cs typeface="Arial" panose="020B0604020202020204" pitchFamily="34" charset="0"/>
              </a:rPr>
              <a:t>(modes) realized when propagating cultivars. I mean, when producing the actual propagules (seed, tubers, bulbs, cuttings … which are sold to farmers as certified propagules for sowing and planting). Correspondingly, there are </a:t>
            </a:r>
            <a:r>
              <a:rPr lang="en-GB" b="1" cap="small" dirty="0">
                <a:solidFill>
                  <a:srgbClr val="0000FF"/>
                </a:solidFill>
                <a:latin typeface="Arial" panose="020B0604020202020204" pitchFamily="34" charset="0"/>
                <a:cs typeface="Arial" panose="020B0604020202020204" pitchFamily="34" charset="0"/>
              </a:rPr>
              <a:t>four categories of Plant Breeding</a:t>
            </a:r>
            <a:r>
              <a:rPr lang="en-GB" dirty="0">
                <a:latin typeface="Arial" panose="020B0604020202020204" pitchFamily="34" charset="0"/>
                <a:cs typeface="Arial" panose="020B0604020202020204" pitchFamily="34" charset="0"/>
              </a:rPr>
              <a:t>.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9669" y="1227125"/>
            <a:ext cx="1448868" cy="1636042"/>
          </a:xfrm>
          <a:prstGeom prst="rect">
            <a:avLst/>
          </a:prstGeom>
          <a:effectLst>
            <a:outerShdw blurRad="50800" dist="38100" dir="2700000" algn="tl" rotWithShape="0">
              <a:prstClr val="black">
                <a:alpha val="40000"/>
              </a:prstClr>
            </a:outerShdw>
          </a:effectLst>
        </p:spPr>
      </p:pic>
      <p:sp>
        <p:nvSpPr>
          <p:cNvPr id="1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7" name="Rectangle 2"/>
          <p:cNvSpPr>
            <a:spLocks noChangeArrowheads="1"/>
          </p:cNvSpPr>
          <p:nvPr/>
        </p:nvSpPr>
        <p:spPr bwMode="auto">
          <a:xfrm>
            <a:off x="0" y="204232"/>
            <a:ext cx="11222" cy="4873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400" b="0" i="0" u="none" strike="noStrike" cap="none" normalizeH="0" baseline="0" dirty="0">
                <a:ln>
                  <a:noFill/>
                </a:ln>
                <a:solidFill>
                  <a:schemeClr val="tx1"/>
                </a:solidFill>
                <a:effectLst/>
              </a:rPr>
              <a:t> </a:t>
            </a:r>
            <a:endParaRPr kumimoji="0" lang="zh-CN"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
          <p:cNvSpPr>
            <a:spLocks noChangeArrowheads="1"/>
          </p:cNvSpPr>
          <p:nvPr/>
        </p:nvSpPr>
        <p:spPr bwMode="auto">
          <a:xfrm>
            <a:off x="0" y="204232"/>
            <a:ext cx="11222" cy="4873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4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68237" y="1309225"/>
            <a:ext cx="9189149" cy="1436180"/>
          </a:xfrm>
          <a:prstGeom prst="rect">
            <a:avLst/>
          </a:prstGeom>
          <a:effectLst>
            <a:outerShdw blurRad="50800" dist="38100" dir="2700000" algn="tl" rotWithShape="0">
              <a:prstClr val="black">
                <a:alpha val="40000"/>
              </a:prstClr>
            </a:outerShdw>
          </a:effectLst>
        </p:spPr>
      </p:pic>
      <p:grpSp>
        <p:nvGrpSpPr>
          <p:cNvPr id="2" name="Group 1"/>
          <p:cNvGrpSpPr/>
          <p:nvPr/>
        </p:nvGrpSpPr>
        <p:grpSpPr>
          <a:xfrm>
            <a:off x="142577" y="2561109"/>
            <a:ext cx="11975960" cy="2153553"/>
            <a:chOff x="162592" y="1023328"/>
            <a:chExt cx="11975960" cy="2153553"/>
          </a:xfrm>
        </p:grpSpPr>
        <p:grpSp>
          <p:nvGrpSpPr>
            <p:cNvPr id="22" name="Group 21"/>
            <p:cNvGrpSpPr/>
            <p:nvPr/>
          </p:nvGrpSpPr>
          <p:grpSpPr>
            <a:xfrm>
              <a:off x="162592" y="1023328"/>
              <a:ext cx="2398360" cy="2122541"/>
              <a:chOff x="404818" y="1581317"/>
              <a:chExt cx="2398360" cy="2122541"/>
            </a:xfrm>
            <a:effectLst>
              <a:outerShdw blurRad="50800" dist="38100" dir="2700000" algn="tl" rotWithShape="0">
                <a:prstClr val="black">
                  <a:alpha val="40000"/>
                </a:prstClr>
              </a:outerShdw>
            </a:effectLst>
          </p:grpSpPr>
          <p:sp>
            <p:nvSpPr>
              <p:cNvPr id="16" name="Rectangle 15"/>
              <p:cNvSpPr/>
              <p:nvPr/>
            </p:nvSpPr>
            <p:spPr>
              <a:xfrm>
                <a:off x="681038" y="1814513"/>
                <a:ext cx="1824037" cy="14287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arallelogram 17"/>
              <p:cNvSpPr/>
              <p:nvPr/>
            </p:nvSpPr>
            <p:spPr>
              <a:xfrm rot="5400000" flipV="1">
                <a:off x="-397665" y="2616996"/>
                <a:ext cx="1881189" cy="276223"/>
              </a:xfrm>
              <a:prstGeom prst="parallelogram">
                <a:avLst>
                  <a:gd name="adj" fmla="val 166726"/>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Parallelogram 19"/>
              <p:cNvSpPr/>
              <p:nvPr/>
            </p:nvSpPr>
            <p:spPr>
              <a:xfrm rot="5400000">
                <a:off x="1707355" y="2612235"/>
                <a:ext cx="1881189" cy="285750"/>
              </a:xfrm>
              <a:prstGeom prst="parallelogram">
                <a:avLst>
                  <a:gd name="adj" fmla="val 166726"/>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lowchart: Magnetic Disk 20"/>
              <p:cNvSpPr/>
              <p:nvPr/>
            </p:nvSpPr>
            <p:spPr>
              <a:xfrm>
                <a:off x="666748" y="1806357"/>
                <a:ext cx="581025" cy="1223962"/>
              </a:xfrm>
              <a:prstGeom prst="flowChartMagneticDisk">
                <a:avLst/>
              </a:prstGeom>
              <a:gradFill>
                <a:gsLst>
                  <a:gs pos="0">
                    <a:schemeClr val="accent1">
                      <a:lumMod val="5000"/>
                      <a:lumOff val="95000"/>
                    </a:schemeClr>
                  </a:gs>
                  <a:gs pos="100000">
                    <a:schemeClr val="tx1"/>
                  </a:gs>
                  <a:gs pos="20000">
                    <a:schemeClr val="bg1">
                      <a:lumMod val="9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Flowchart: Magnetic Disk 22"/>
              <p:cNvSpPr/>
              <p:nvPr/>
            </p:nvSpPr>
            <p:spPr>
              <a:xfrm>
                <a:off x="1364456" y="1581317"/>
                <a:ext cx="581025" cy="1223962"/>
              </a:xfrm>
              <a:prstGeom prst="flowChartMagneticDisk">
                <a:avLst/>
              </a:prstGeom>
              <a:gradFill>
                <a:gsLst>
                  <a:gs pos="0">
                    <a:srgbClr val="00B050"/>
                  </a:gs>
                  <a:gs pos="100000">
                    <a:schemeClr val="bg1"/>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Magnetic Disk 23"/>
              <p:cNvSpPr/>
              <p:nvPr/>
            </p:nvSpPr>
            <p:spPr>
              <a:xfrm>
                <a:off x="2066925" y="1921907"/>
                <a:ext cx="581025" cy="1223962"/>
              </a:xfrm>
              <a:prstGeom prst="flowChartMagneticDisk">
                <a:avLst/>
              </a:prstGeom>
              <a:gradFill>
                <a:gsLst>
                  <a:gs pos="0">
                    <a:srgbClr val="0070C0"/>
                  </a:gs>
                  <a:gs pos="100000">
                    <a:schemeClr val="bg1"/>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417170" y="2275108"/>
                <a:ext cx="2386008" cy="1428750"/>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p:cNvSpPr txBox="1"/>
              <p:nvPr/>
            </p:nvSpPr>
            <p:spPr>
              <a:xfrm>
                <a:off x="440029" y="2398786"/>
                <a:ext cx="2304808" cy="1138773"/>
              </a:xfrm>
              <a:prstGeom prst="rect">
                <a:avLst/>
              </a:prstGeom>
              <a:solidFill>
                <a:schemeClr val="tx1">
                  <a:lumMod val="50000"/>
                  <a:lumOff val="50000"/>
                </a:schemeClr>
              </a:solidFill>
              <a:effectLst>
                <a:outerShdw blurRad="50800" dist="38100" dir="2700000" algn="tl" rotWithShape="0">
                  <a:schemeClr val="bg1">
                    <a:alpha val="40000"/>
                  </a:schemeClr>
                </a:outerShdw>
              </a:effectLst>
            </p:spPr>
            <p:txBody>
              <a:bodyPr wrap="square" rtlCol="0">
                <a:spAutoFit/>
              </a:bodyPr>
              <a:lstStyle/>
              <a:p>
                <a:pPr algn="ctr"/>
                <a:r>
                  <a:rPr lang="en-GB" sz="1700" dirty="0">
                    <a:solidFill>
                      <a:schemeClr val="bg1"/>
                    </a:solidFill>
                    <a:latin typeface="Arial" panose="020B0604020202020204" pitchFamily="34" charset="0"/>
                    <a:cs typeface="Arial" panose="020B0604020202020204" pitchFamily="34" charset="0"/>
                  </a:rPr>
                  <a:t>Take the box as one of the </a:t>
                </a:r>
                <a:r>
                  <a:rPr lang="en-GB" sz="17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a:t>
                </a:r>
                <a:r>
                  <a:rPr lang="en-GB" sz="1700" dirty="0">
                    <a:solidFill>
                      <a:schemeClr val="bg1"/>
                    </a:solidFill>
                    <a:latin typeface="Arial" panose="020B0604020202020204" pitchFamily="34" charset="0"/>
                    <a:cs typeface="Arial" panose="020B0604020202020204" pitchFamily="34" charset="0"/>
                  </a:rPr>
                  <a:t> </a:t>
                </a:r>
                <a:r>
                  <a:rPr lang="en-GB" sz="17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Cate-</a:t>
                </a:r>
                <a:r>
                  <a:rPr lang="en-GB" sz="17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gories</a:t>
                </a:r>
                <a:r>
                  <a:rPr lang="en-GB" sz="1700" dirty="0">
                    <a:solidFill>
                      <a:schemeClr val="bg1"/>
                    </a:solidFill>
                    <a:latin typeface="Arial" panose="020B0604020202020204" pitchFamily="34" charset="0"/>
                    <a:cs typeface="Arial" panose="020B0604020202020204" pitchFamily="34" charset="0"/>
                  </a:rPr>
                  <a:t>. ‚Inside‘ such </a:t>
                </a:r>
                <a:r>
                  <a:rPr lang="en-GB" sz="1650" spc="-100" dirty="0">
                    <a:solidFill>
                      <a:schemeClr val="bg1"/>
                    </a:solidFill>
                    <a:latin typeface="Arial" panose="020B0604020202020204" pitchFamily="34" charset="0"/>
                    <a:cs typeface="Arial" panose="020B0604020202020204" pitchFamily="34" charset="0"/>
                  </a:rPr>
                  <a:t>box</a:t>
                </a:r>
                <a:r>
                  <a:rPr lang="en-GB" sz="1700" dirty="0">
                    <a:solidFill>
                      <a:schemeClr val="bg1"/>
                    </a:solidFill>
                    <a:latin typeface="Arial" panose="020B0604020202020204" pitchFamily="34" charset="0"/>
                    <a:cs typeface="Arial" panose="020B0604020202020204" pitchFamily="34" charset="0"/>
                  </a:rPr>
                  <a:t> are </a:t>
                </a:r>
                <a:r>
                  <a:rPr lang="en-GB" sz="17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Methods</a:t>
                </a:r>
                <a:r>
                  <a:rPr lang="en-GB" sz="1700" dirty="0">
                    <a:solidFill>
                      <a:schemeClr val="bg1"/>
                    </a:solidFill>
                    <a:latin typeface="Arial" panose="020B0604020202020204" pitchFamily="34" charset="0"/>
                    <a:cs typeface="Arial" panose="020B0604020202020204" pitchFamily="34" charset="0"/>
                  </a:rPr>
                  <a:t>.</a:t>
                </a:r>
              </a:p>
            </p:txBody>
          </p:sp>
        </p:grpSp>
        <p:sp>
          <p:nvSpPr>
            <p:cNvPr id="26" name="TextBox 25"/>
            <p:cNvSpPr txBox="1"/>
            <p:nvPr/>
          </p:nvSpPr>
          <p:spPr>
            <a:xfrm>
              <a:off x="2815141" y="1422555"/>
              <a:ext cx="9323411"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Authors of textbooks indeed classify Breeding Methods (methods of cultivar development) by means of various criteria. The natural reproductive mode is the criterion most widely used. SCHNELL (1982) put the system on a logical, plausible basis and included Hybrid Breeding as category (its ‘reproductive mode’ is the controlled, managed cross between cultivars’ parents). This system for teaching and thinking is used e.g. in Allard’s textbook, in the textbook of Sleper and Poehlman, and in the textbook of H.C. Becker.  </a:t>
              </a:r>
            </a:p>
          </p:txBody>
        </p:sp>
      </p:grpSp>
      <p:sp>
        <p:nvSpPr>
          <p:cNvPr id="4" name="Textfeld 3">
            <a:extLst>
              <a:ext uri="{FF2B5EF4-FFF2-40B4-BE49-F238E27FC236}">
                <a16:creationId xmlns:a16="http://schemas.microsoft.com/office/drawing/2014/main" id="{0AB9C019-8EF5-4045-B97B-C61442674984}"/>
              </a:ext>
            </a:extLst>
          </p:cNvPr>
          <p:cNvSpPr txBox="1"/>
          <p:nvPr/>
        </p:nvSpPr>
        <p:spPr>
          <a:xfrm>
            <a:off x="142577" y="2248373"/>
            <a:ext cx="742950"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Vier</a:t>
            </a:r>
          </a:p>
        </p:txBody>
      </p:sp>
    </p:spTree>
    <p:extLst>
      <p:ext uri="{BB962C8B-B14F-4D97-AF65-F5344CB8AC3E}">
        <p14:creationId xmlns:p14="http://schemas.microsoft.com/office/powerpoint/2010/main" val="80619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4"/>
          <p:cNvSpPr txBox="1">
            <a:spLocks noChangeArrowheads="1"/>
          </p:cNvSpPr>
          <p:nvPr/>
        </p:nvSpPr>
        <p:spPr bwMode="auto">
          <a:xfrm>
            <a:off x="72000" y="36000"/>
            <a:ext cx="12046537" cy="1200329"/>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sz="2400" dirty="0">
                <a:latin typeface="Arial" charset="0"/>
              </a:rPr>
              <a:t>The basis of our ‚orientation‘ was laid down in Schnell’s </a:t>
            </a:r>
            <a:br>
              <a:rPr lang="en-GB" sz="2400" dirty="0">
                <a:latin typeface="Arial" charset="0"/>
              </a:rPr>
            </a:br>
            <a:r>
              <a:rPr lang="en-GB" sz="2400" dirty="0">
                <a:latin typeface="Arial" charset="0"/>
              </a:rPr>
              <a:t>‘</a:t>
            </a:r>
            <a:r>
              <a:rPr lang="en-GB" sz="2400" dirty="0">
                <a:solidFill>
                  <a:srgbClr val="0000FF"/>
                </a:solidFill>
                <a:latin typeface="Arial" charset="0"/>
              </a:rPr>
              <a:t>Synoptic study of the Methods and Categories of Plant Breeding</a:t>
            </a:r>
            <a:r>
              <a:rPr lang="en-GB" sz="2400" dirty="0">
                <a:latin typeface="Arial" charset="0"/>
              </a:rPr>
              <a:t>’ </a:t>
            </a:r>
            <a:br>
              <a:rPr lang="en-GB" sz="2400" dirty="0">
                <a:latin typeface="Arial" charset="0"/>
              </a:rPr>
            </a:br>
            <a:r>
              <a:rPr lang="en-GB" sz="2400" dirty="0">
                <a:latin typeface="Arial" charset="0"/>
              </a:rPr>
              <a:t>(Journal Plant Breeding 89, 1-18). https://s.gwdg.de/2VhEHc</a:t>
            </a:r>
          </a:p>
        </p:txBody>
      </p:sp>
      <p:grpSp>
        <p:nvGrpSpPr>
          <p:cNvPr id="22" name="Group 21"/>
          <p:cNvGrpSpPr/>
          <p:nvPr/>
        </p:nvGrpSpPr>
        <p:grpSpPr>
          <a:xfrm>
            <a:off x="162592" y="1123912"/>
            <a:ext cx="2398360" cy="2122541"/>
            <a:chOff x="404818" y="1581317"/>
            <a:chExt cx="2398360" cy="2122541"/>
          </a:xfrm>
          <a:effectLst>
            <a:outerShdw blurRad="50800" dist="38100" dir="2700000" algn="tl" rotWithShape="0">
              <a:prstClr val="black">
                <a:alpha val="40000"/>
              </a:prstClr>
            </a:outerShdw>
          </a:effectLst>
        </p:grpSpPr>
        <p:sp>
          <p:nvSpPr>
            <p:cNvPr id="16" name="Rectangle 15"/>
            <p:cNvSpPr/>
            <p:nvPr/>
          </p:nvSpPr>
          <p:spPr>
            <a:xfrm>
              <a:off x="681038" y="1814513"/>
              <a:ext cx="1824037" cy="14287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arallelogram 17"/>
            <p:cNvSpPr/>
            <p:nvPr/>
          </p:nvSpPr>
          <p:spPr>
            <a:xfrm rot="5400000" flipV="1">
              <a:off x="-397665" y="2616996"/>
              <a:ext cx="1881189" cy="276223"/>
            </a:xfrm>
            <a:prstGeom prst="parallelogram">
              <a:avLst>
                <a:gd name="adj" fmla="val 166726"/>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Parallelogram 19"/>
            <p:cNvSpPr/>
            <p:nvPr/>
          </p:nvSpPr>
          <p:spPr>
            <a:xfrm rot="5400000">
              <a:off x="1707355" y="2612235"/>
              <a:ext cx="1881189" cy="285750"/>
            </a:xfrm>
            <a:prstGeom prst="parallelogram">
              <a:avLst>
                <a:gd name="adj" fmla="val 166726"/>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lowchart: Magnetic Disk 20"/>
            <p:cNvSpPr/>
            <p:nvPr/>
          </p:nvSpPr>
          <p:spPr>
            <a:xfrm>
              <a:off x="666748" y="1806357"/>
              <a:ext cx="581025" cy="1223962"/>
            </a:xfrm>
            <a:prstGeom prst="flowChartMagneticDisk">
              <a:avLst/>
            </a:prstGeom>
            <a:gradFill>
              <a:gsLst>
                <a:gs pos="0">
                  <a:schemeClr val="accent1">
                    <a:lumMod val="5000"/>
                    <a:lumOff val="95000"/>
                  </a:schemeClr>
                </a:gs>
                <a:gs pos="100000">
                  <a:schemeClr val="tx1"/>
                </a:gs>
                <a:gs pos="20000">
                  <a:schemeClr val="bg1">
                    <a:lumMod val="9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Flowchart: Magnetic Disk 22"/>
            <p:cNvSpPr/>
            <p:nvPr/>
          </p:nvSpPr>
          <p:spPr>
            <a:xfrm>
              <a:off x="1364456" y="1581317"/>
              <a:ext cx="581025" cy="1223962"/>
            </a:xfrm>
            <a:prstGeom prst="flowChartMagneticDisk">
              <a:avLst/>
            </a:prstGeom>
            <a:gradFill>
              <a:gsLst>
                <a:gs pos="0">
                  <a:srgbClr val="00B050"/>
                </a:gs>
                <a:gs pos="100000">
                  <a:schemeClr val="bg1"/>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Magnetic Disk 23"/>
            <p:cNvSpPr/>
            <p:nvPr/>
          </p:nvSpPr>
          <p:spPr>
            <a:xfrm>
              <a:off x="2066925" y="1921907"/>
              <a:ext cx="581025" cy="1223962"/>
            </a:xfrm>
            <a:prstGeom prst="flowChartMagneticDisk">
              <a:avLst/>
            </a:prstGeom>
            <a:gradFill>
              <a:gsLst>
                <a:gs pos="0">
                  <a:srgbClr val="0070C0"/>
                </a:gs>
                <a:gs pos="100000">
                  <a:schemeClr val="bg1"/>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417170" y="2275108"/>
              <a:ext cx="2386008" cy="1428750"/>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6" name="TextBox 25"/>
          <p:cNvSpPr txBox="1"/>
          <p:nvPr/>
        </p:nvSpPr>
        <p:spPr>
          <a:xfrm>
            <a:off x="2815141" y="1504851"/>
            <a:ext cx="9323411"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Authors of textbooks indeed classify breeding methods (methods of cultivar development) by means of various criteria. The natural reproductive system is the criterion most widely used. SCHNELL (1982) put the system on a logical and plausible basis and included hybrid breeding as category (with its artificial reproductive mode being a controlled, managed cross). This system for teaching and thinking is used e.g. in Allard’s textbook, in the textbook of Sleper and Poehlman, and in the textbook of H.C. Becker.  </a:t>
            </a:r>
          </a:p>
        </p:txBody>
      </p:sp>
      <p:sp>
        <p:nvSpPr>
          <p:cNvPr id="27" name="TextBox 26"/>
          <p:cNvSpPr txBox="1"/>
          <p:nvPr/>
        </p:nvSpPr>
        <p:spPr>
          <a:xfrm>
            <a:off x="68236" y="3364196"/>
            <a:ext cx="12084419"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There are </a:t>
            </a:r>
            <a:r>
              <a:rPr lang="en-GB" b="1" cap="small" dirty="0">
                <a:solidFill>
                  <a:srgbClr val="0000FF"/>
                </a:solidFill>
                <a:latin typeface="Arial" panose="020B0604020202020204" pitchFamily="34" charset="0"/>
                <a:cs typeface="Arial" panose="020B0604020202020204" pitchFamily="34" charset="0"/>
              </a:rPr>
              <a:t>four </a:t>
            </a:r>
            <a:r>
              <a:rPr lang="en-GB" dirty="0">
                <a:latin typeface="Arial" panose="020B0604020202020204" pitchFamily="34" charset="0"/>
                <a:cs typeface="Arial" panose="020B0604020202020204" pitchFamily="34" charset="0"/>
              </a:rPr>
              <a:t>different </a:t>
            </a:r>
            <a:r>
              <a:rPr lang="en-GB" dirty="0">
                <a:solidFill>
                  <a:srgbClr val="0000FF"/>
                </a:solidFill>
                <a:latin typeface="Arial" panose="020B0604020202020204" pitchFamily="34" charset="0"/>
                <a:cs typeface="Arial" panose="020B0604020202020204" pitchFamily="34" charset="0"/>
              </a:rPr>
              <a:t>reproductive systems </a:t>
            </a:r>
            <a:r>
              <a:rPr lang="en-GB" dirty="0">
                <a:latin typeface="Arial" panose="020B0604020202020204" pitchFamily="34" charset="0"/>
                <a:cs typeface="Arial" panose="020B0604020202020204" pitchFamily="34" charset="0"/>
              </a:rPr>
              <a:t>(modes) realized when propagating cultivars. I mean, when producing the actual propagules (seed, tubers, bulbs, cuttings … which are sold to farmers as certified propagules for sowing and planting). Correspondingly, there are </a:t>
            </a:r>
            <a:r>
              <a:rPr lang="en-GB" b="1" cap="small" dirty="0">
                <a:solidFill>
                  <a:srgbClr val="0000FF"/>
                </a:solidFill>
                <a:latin typeface="Arial" panose="020B0604020202020204" pitchFamily="34" charset="0"/>
                <a:cs typeface="Arial" panose="020B0604020202020204" pitchFamily="34" charset="0"/>
              </a:rPr>
              <a:t>four categories of Plant Breeding</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GB" dirty="0">
                <a:solidFill>
                  <a:srgbClr val="0000FF"/>
                </a:solidFill>
                <a:latin typeface="Arial" panose="020B0604020202020204" pitchFamily="34" charset="0"/>
                <a:cs typeface="Arial" panose="020B0604020202020204" pitchFamily="34" charset="0"/>
              </a:rPr>
              <a:t>Self-fertilization</a:t>
            </a:r>
            <a:r>
              <a:rPr lang="en-GB" dirty="0">
                <a:latin typeface="Arial" panose="020B0604020202020204" pitchFamily="34" charset="0"/>
                <a:cs typeface="Arial" panose="020B0604020202020204" pitchFamily="34" charset="0"/>
              </a:rPr>
              <a:t> results in certified seed of line cvs., i.e. pure line cultivar, multi-line cv.</a:t>
            </a:r>
          </a:p>
          <a:p>
            <a:pPr marL="285750" indent="-285750">
              <a:buFont typeface="Wingdings" panose="05000000000000000000" pitchFamily="2" charset="2"/>
              <a:buChar char="Ø"/>
            </a:pPr>
            <a:r>
              <a:rPr lang="en-GB" dirty="0">
                <a:solidFill>
                  <a:srgbClr val="0000FF"/>
                </a:solidFill>
                <a:latin typeface="Arial" panose="020B0604020202020204" pitchFamily="34" charset="0"/>
                <a:cs typeface="Arial" panose="020B0604020202020204" pitchFamily="34" charset="0"/>
              </a:rPr>
              <a:t>Panmicitic cross-fertilization </a:t>
            </a:r>
            <a:r>
              <a:rPr lang="en-GB" dirty="0">
                <a:latin typeface="Arial" panose="020B0604020202020204" pitchFamily="34" charset="0"/>
                <a:cs typeface="Arial" panose="020B0604020202020204" pitchFamily="34" charset="0"/>
              </a:rPr>
              <a:t>results in certified seed of population cultivars, e.g. synthetic population cultivars.</a:t>
            </a:r>
          </a:p>
          <a:p>
            <a:pPr marL="285750" indent="-285750">
              <a:buFont typeface="Wingdings" panose="05000000000000000000" pitchFamily="2" charset="2"/>
              <a:buChar char="Ø"/>
            </a:pPr>
            <a:r>
              <a:rPr lang="en-GB" dirty="0">
                <a:solidFill>
                  <a:srgbClr val="0000FF"/>
                </a:solidFill>
                <a:latin typeface="Arial" panose="020B0604020202020204" pitchFamily="34" charset="0"/>
                <a:cs typeface="Arial" panose="020B0604020202020204" pitchFamily="34" charset="0"/>
              </a:rPr>
              <a:t>Vegetative propagation </a:t>
            </a:r>
            <a:r>
              <a:rPr lang="en-GB" dirty="0">
                <a:latin typeface="Arial" panose="020B0604020202020204" pitchFamily="34" charset="0"/>
                <a:cs typeface="Arial" panose="020B0604020202020204" pitchFamily="34" charset="0"/>
              </a:rPr>
              <a:t>results in certified tubers (or the like) of clone cultivars.</a:t>
            </a:r>
          </a:p>
          <a:p>
            <a:pPr marL="285750" indent="-285750">
              <a:buFont typeface="Wingdings" panose="05000000000000000000" pitchFamily="2" charset="2"/>
              <a:buChar char="Ø"/>
            </a:pPr>
            <a:r>
              <a:rPr lang="en-GB" dirty="0">
                <a:solidFill>
                  <a:srgbClr val="0000FF"/>
                </a:solidFill>
                <a:latin typeface="Arial" panose="020B0604020202020204" pitchFamily="34" charset="0"/>
                <a:cs typeface="Arial" panose="020B0604020202020204" pitchFamily="34" charset="0"/>
              </a:rPr>
              <a:t>Controlled crossing </a:t>
            </a:r>
            <a:r>
              <a:rPr lang="en-GB" dirty="0">
                <a:latin typeface="Arial" panose="020B0604020202020204" pitchFamily="34" charset="0"/>
                <a:cs typeface="Arial" panose="020B0604020202020204" pitchFamily="34" charset="0"/>
              </a:rPr>
              <a:t>between seed parent and pollen parent results certified seed of hybrid cultivars,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i.e. single-cross hybrids or three-way or double-cross hybrid.</a:t>
            </a:r>
          </a:p>
          <a:p>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Allard, R.W., 1999. Principles of Plant Breeding. 2nd edition, John Wiley &amp; Sons</a:t>
            </a:r>
          </a:p>
          <a:p>
            <a:r>
              <a:rPr lang="en-GB" dirty="0">
                <a:solidFill>
                  <a:schemeClr val="tx1">
                    <a:lumMod val="50000"/>
                    <a:lumOff val="50000"/>
                  </a:schemeClr>
                </a:solidFill>
                <a:latin typeface="Arial" panose="020B0604020202020204" pitchFamily="34" charset="0"/>
                <a:cs typeface="Arial" panose="020B0604020202020204" pitchFamily="34" charset="0"/>
              </a:rPr>
              <a:t>     Sleper, D.A., and J.M. Peohlmann, 2006: Breeding Field Crops. 4th edition, Blackwell</a:t>
            </a:r>
          </a:p>
          <a:p>
            <a:r>
              <a:rPr lang="en-GB" dirty="0">
                <a:solidFill>
                  <a:schemeClr val="tx1">
                    <a:lumMod val="50000"/>
                    <a:lumOff val="50000"/>
                  </a:schemeClr>
                </a:solidFill>
                <a:latin typeface="Arial" panose="020B0604020202020204" pitchFamily="34" charset="0"/>
                <a:cs typeface="Arial" panose="020B0604020202020204" pitchFamily="34" charset="0"/>
              </a:rPr>
              <a:t>     Becker, H.C., 2019, Pflanzenzüchtung. 3rd edition, Ulmer</a:t>
            </a:r>
          </a:p>
        </p:txBody>
      </p:sp>
      <p:sp>
        <p:nvSpPr>
          <p:cNvPr id="1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3185" y="22284"/>
            <a:ext cx="1063003" cy="1200329"/>
          </a:xfrm>
          <a:prstGeom prst="rect">
            <a:avLst/>
          </a:prstGeom>
          <a:effectLst>
            <a:outerShdw blurRad="50800" dist="38100" dir="2700000" algn="tl" rotWithShape="0">
              <a:prstClr val="black">
                <a:alpha val="40000"/>
              </a:prstClr>
            </a:outerShdw>
          </a:effectLst>
        </p:spPr>
      </p:pic>
      <p:sp>
        <p:nvSpPr>
          <p:cNvPr id="25" name="TextBox 24"/>
          <p:cNvSpPr txBox="1"/>
          <p:nvPr/>
        </p:nvSpPr>
        <p:spPr>
          <a:xfrm>
            <a:off x="198426" y="1928790"/>
            <a:ext cx="2304808" cy="1200329"/>
          </a:xfrm>
          <a:prstGeom prst="rect">
            <a:avLst/>
          </a:prstGeom>
          <a:solidFill>
            <a:schemeClr val="tx1">
              <a:lumMod val="50000"/>
              <a:lumOff val="50000"/>
            </a:schemeClr>
          </a:solidFill>
          <a:effectLst>
            <a:outerShdw blurRad="50800" dist="38100" dir="2700000" algn="tl" rotWithShape="0">
              <a:schemeClr val="bg1">
                <a:alpha val="40000"/>
              </a:schemeClr>
            </a:outerShdw>
          </a:effectLst>
        </p:spPr>
        <p:txBody>
          <a:bodyPr wrap="square" rtlCol="0">
            <a:spAutoFit/>
          </a:bodyPr>
          <a:lstStyle/>
          <a:p>
            <a:pPr algn="ctr"/>
            <a:r>
              <a:rPr lang="en-GB" dirty="0">
                <a:solidFill>
                  <a:schemeClr val="bg1"/>
                </a:solidFill>
                <a:latin typeface="Arial" panose="020B0604020202020204" pitchFamily="34" charset="0"/>
                <a:cs typeface="Arial" panose="020B0604020202020204" pitchFamily="34" charset="0"/>
              </a:rPr>
              <a:t>Take the box as one of the </a:t>
            </a:r>
            <a:r>
              <a:rPr lang="en-GB" dirty="0">
                <a:solidFill>
                  <a:srgbClr val="0000FF"/>
                </a:solidFill>
                <a:latin typeface="Arial" panose="020B0604020202020204" pitchFamily="34" charset="0"/>
                <a:cs typeface="Arial" panose="020B0604020202020204" pitchFamily="34" charset="0"/>
              </a:rPr>
              <a:t>Four</a:t>
            </a:r>
            <a:r>
              <a:rPr lang="en-GB" dirty="0">
                <a:solidFill>
                  <a:schemeClr val="bg1"/>
                </a:solidFill>
                <a:latin typeface="Arial" panose="020B0604020202020204" pitchFamily="34" charset="0"/>
                <a:cs typeface="Arial" panose="020B0604020202020204" pitchFamily="34" charset="0"/>
              </a:rPr>
              <a:t> </a:t>
            </a:r>
            <a:r>
              <a:rPr lang="en-GB"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Cate-</a:t>
            </a:r>
            <a:r>
              <a:rPr lang="en-GB"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gories</a:t>
            </a:r>
            <a:r>
              <a:rPr lang="en-GB" dirty="0">
                <a:solidFill>
                  <a:schemeClr val="bg1"/>
                </a:solidFill>
                <a:latin typeface="Arial" panose="020B0604020202020204" pitchFamily="34" charset="0"/>
                <a:cs typeface="Arial" panose="020B0604020202020204" pitchFamily="34" charset="0"/>
              </a:rPr>
              <a:t>.  ‚Inside‘ are </a:t>
            </a:r>
            <a:r>
              <a:rPr lang="en-GB"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Methods</a:t>
            </a:r>
            <a:r>
              <a:rPr lang="en-GB"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13620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7429364" y="765500"/>
            <a:ext cx="4679217" cy="5937106"/>
          </a:xfrm>
          <a:prstGeom prst="rect">
            <a:avLst/>
          </a:prstGeom>
          <a:effectLst>
            <a:outerShdw blurRad="50800" dist="38100" dir="2700000" algn="tl" rotWithShape="0">
              <a:prstClr val="black">
                <a:alpha val="40000"/>
              </a:prstClr>
            </a:outerShdw>
          </a:effectLst>
        </p:spPr>
      </p:pic>
      <p:sp>
        <p:nvSpPr>
          <p:cNvPr id="8"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630" y="765500"/>
            <a:ext cx="5742242" cy="595532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feld 4"/>
          <p:cNvSpPr txBox="1"/>
          <p:nvPr/>
        </p:nvSpPr>
        <p:spPr>
          <a:xfrm>
            <a:off x="5874881" y="794378"/>
            <a:ext cx="246541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Heiko Becker, Pflanzenzüchtung</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1993; 2011; 2019</a:t>
            </a:r>
            <a:endParaRPr lang="en-GB"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p:cNvSpPr txBox="1"/>
          <p:nvPr/>
        </p:nvSpPr>
        <p:spPr>
          <a:xfrm>
            <a:off x="86627" y="78139"/>
            <a:ext cx="120219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Lucky you are in case you can read and understand a German textbook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459" y="3709403"/>
            <a:ext cx="2666896" cy="3011423"/>
          </a:xfrm>
          <a:prstGeom prst="rect">
            <a:avLst/>
          </a:prstGeom>
        </p:spPr>
      </p:pic>
      <p:sp>
        <p:nvSpPr>
          <p:cNvPr id="3" name="TextBox 2"/>
          <p:cNvSpPr txBox="1"/>
          <p:nvPr/>
        </p:nvSpPr>
        <p:spPr>
          <a:xfrm>
            <a:off x="4748463" y="6345936"/>
            <a:ext cx="6419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8098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004" y="1217595"/>
            <a:ext cx="8567928" cy="536865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
        <p:nvSpPr>
          <p:cNvPr id="14" name="Textfeld 4"/>
          <p:cNvSpPr txBox="1">
            <a:spLocks noChangeArrowheads="1"/>
          </p:cNvSpPr>
          <p:nvPr/>
        </p:nvSpPr>
        <p:spPr bwMode="auto">
          <a:xfrm>
            <a:off x="0" y="31192"/>
            <a:ext cx="12086167" cy="8309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sz="2400" dirty="0">
                <a:latin typeface="Arial" charset="0"/>
              </a:rPr>
              <a:t>The basis of our ‚orientation‘ was laid down in Schnell’s ‘</a:t>
            </a:r>
            <a:r>
              <a:rPr lang="en-GB" sz="2400" dirty="0">
                <a:solidFill>
                  <a:srgbClr val="0000FF"/>
                </a:solidFill>
                <a:latin typeface="Arial" charset="0"/>
              </a:rPr>
              <a:t>Synoptic study of the Methods and Categories of plant breeding</a:t>
            </a:r>
            <a:r>
              <a:rPr lang="en-GB" sz="2400" dirty="0">
                <a:latin typeface="Arial" charset="0"/>
              </a:rPr>
              <a:t>’, in the Journal Plant Breeding 89, 1–18.</a:t>
            </a:r>
          </a:p>
        </p:txBody>
      </p:sp>
      <p:graphicFrame>
        <p:nvGraphicFramePr>
          <p:cNvPr id="7" name="Object 6"/>
          <p:cNvGraphicFramePr>
            <a:graphicFrameLocks noChangeAspect="1"/>
          </p:cNvGraphicFramePr>
          <p:nvPr>
            <p:extLst>
              <p:ext uri="{D42A27DB-BD31-4B8C-83A1-F6EECF244321}">
                <p14:modId xmlns:p14="http://schemas.microsoft.com/office/powerpoint/2010/main" val="284253529"/>
              </p:ext>
            </p:extLst>
          </p:nvPr>
        </p:nvGraphicFramePr>
        <p:xfrm>
          <a:off x="103389" y="1304925"/>
          <a:ext cx="9059862" cy="5553075"/>
        </p:xfrm>
        <a:graphic>
          <a:graphicData uri="http://schemas.openxmlformats.org/presentationml/2006/ole">
            <mc:AlternateContent xmlns:mc="http://schemas.openxmlformats.org/markup-compatibility/2006">
              <mc:Choice xmlns:v="urn:schemas-microsoft-com:vml" Requires="v">
                <p:oleObj spid="_x0000_s1096" name="Document" r:id="rId3" imgW="9060039" imgH="5552903" progId="Word.Document.8">
                  <p:link updateAutomatic="1"/>
                </p:oleObj>
              </mc:Choice>
              <mc:Fallback>
                <p:oleObj name="Document" r:id="rId3" imgW="9060039" imgH="5552903" progId="Word.Document.8">
                  <p:link updateAutomatic="1"/>
                  <p:pic>
                    <p:nvPicPr>
                      <p:cNvPr id="7" name="Object 6"/>
                      <p:cNvPicPr/>
                      <p:nvPr/>
                    </p:nvPicPr>
                    <p:blipFill>
                      <a:blip r:embed="rId4"/>
                      <a:stretch>
                        <a:fillRect/>
                      </a:stretch>
                    </p:blipFill>
                    <p:spPr>
                      <a:xfrm>
                        <a:off x="103389" y="1304925"/>
                        <a:ext cx="9059862" cy="5553075"/>
                      </a:xfrm>
                      <a:prstGeom prst="rect">
                        <a:avLst/>
                      </a:prstGeom>
                    </p:spPr>
                  </p:pic>
                </p:oleObj>
              </mc:Fallback>
            </mc:AlternateContent>
          </a:graphicData>
        </a:graphic>
      </p:graphicFrame>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718585" y="1217595"/>
            <a:ext cx="3367582" cy="38026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7505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3938</Words>
  <Application>Microsoft Office PowerPoint</Application>
  <PresentationFormat>Widescreen</PresentationFormat>
  <Paragraphs>302</Paragraphs>
  <Slides>23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Links</vt:lpstr>
      </vt:variant>
      <vt:variant>
        <vt:i4>3</vt:i4>
      </vt:variant>
      <vt:variant>
        <vt:lpstr>Slide Titles</vt:lpstr>
      </vt:variant>
      <vt:variant>
        <vt:i4>23</vt:i4>
      </vt:variant>
    </vt:vector>
  </HeadingPairs>
  <TitlesOfParts>
    <vt:vector size="32" baseType="lpstr">
      <vt:lpstr>Arial</vt:lpstr>
      <vt:lpstr>Calibri</vt:lpstr>
      <vt:lpstr>Calibri Light</vt:lpstr>
      <vt:lpstr>Times New Roman</vt:lpstr>
      <vt:lpstr>Wingdings</vt:lpstr>
      <vt:lpstr>Office Theme</vt:lpstr>
      <vt:lpstr>file:///C:\Göttingen\W.Link\Daten%20(D)\MODULE\Modul%20PBMGR\Sommer%202018+2019+2020+2021+2022!\2021+2022+2023\4%20categories%20of%20breeding1b.doc</vt:lpstr>
      <vt:lpstr>file:///C:\Göttingen\W.Link\PERSONEN\Tim%20Beissinger\4%20categories%20of%20breeding1b.doc</vt:lpstr>
      <vt:lpstr>file:///C:\Göttingen\W.Link\Daten%20(D)\MODULE\Modul%20PBMGR\Sommer%202018+2019+2020+2021+2022!\2021+2022+2023\4%20categories%20of%20breeding(2).doc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81</cp:revision>
  <dcterms:created xsi:type="dcterms:W3CDTF">2025-03-11T11:05:30Z</dcterms:created>
  <dcterms:modified xsi:type="dcterms:W3CDTF">2026-07-28T10:16:16Z</dcterms:modified>
</cp:coreProperties>
</file>